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96" r:id="rId4"/>
    <p:sldId id="294" r:id="rId5"/>
    <p:sldId id="309" r:id="rId6"/>
    <p:sldId id="258" r:id="rId7"/>
    <p:sldId id="295" r:id="rId8"/>
    <p:sldId id="284" r:id="rId9"/>
    <p:sldId id="312" r:id="rId10"/>
    <p:sldId id="313" r:id="rId11"/>
    <p:sldId id="310" r:id="rId12"/>
    <p:sldId id="297" r:id="rId13"/>
    <p:sldId id="279" r:id="rId14"/>
    <p:sldId id="287" r:id="rId15"/>
    <p:sldId id="311" r:id="rId16"/>
    <p:sldId id="315" r:id="rId17"/>
    <p:sldId id="298" r:id="rId18"/>
    <p:sldId id="259" r:id="rId19"/>
    <p:sldId id="300" r:id="rId20"/>
    <p:sldId id="301" r:id="rId21"/>
    <p:sldId id="299" r:id="rId22"/>
    <p:sldId id="303" r:id="rId23"/>
    <p:sldId id="304" r:id="rId24"/>
    <p:sldId id="305" r:id="rId25"/>
    <p:sldId id="314" r:id="rId26"/>
    <p:sldId id="317" r:id="rId27"/>
    <p:sldId id="321" r:id="rId28"/>
    <p:sldId id="322" r:id="rId29"/>
    <p:sldId id="318" r:id="rId30"/>
    <p:sldId id="323" r:id="rId31"/>
    <p:sldId id="324" r:id="rId32"/>
    <p:sldId id="319" r:id="rId33"/>
    <p:sldId id="325" r:id="rId34"/>
    <p:sldId id="326" r:id="rId35"/>
    <p:sldId id="327" r:id="rId36"/>
    <p:sldId id="328" r:id="rId37"/>
    <p:sldId id="329" r:id="rId38"/>
    <p:sldId id="320" r:id="rId39"/>
    <p:sldId id="306" r:id="rId40"/>
    <p:sldId id="307" r:id="rId41"/>
    <p:sldId id="316" r:id="rId42"/>
    <p:sldId id="330" r:id="rId43"/>
    <p:sldId id="260" r:id="rId44"/>
  </p:sldIdLst>
  <p:sldSz cx="9144000" cy="6858000" type="screen4x3"/>
  <p:notesSz cx="7315200" cy="9601200"/>
  <p:custDataLst>
    <p:tags r:id="rId47"/>
  </p:custData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22" userDrawn="1">
          <p15:clr>
            <a:srgbClr val="A4A3A4"/>
          </p15:clr>
        </p15:guide>
        <p15:guide id="3" pos="5647" userDrawn="1">
          <p15:clr>
            <a:srgbClr val="A4A3A4"/>
          </p15:clr>
        </p15:guide>
        <p15:guide id="4" pos="2880" userDrawn="1">
          <p15:clr>
            <a:srgbClr val="A4A3A4"/>
          </p15:clr>
        </p15:guide>
        <p15:guide id="5" orient="horz" pos="9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E30"/>
    <a:srgbClr val="7D0D21"/>
    <a:srgbClr val="1236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08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42" y="126"/>
      </p:cViewPr>
      <p:guideLst>
        <p:guide orient="horz" pos="2160"/>
        <p:guide pos="122"/>
        <p:guide pos="5647"/>
        <p:guide pos="2880"/>
        <p:guide orient="horz" pos="91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13324E9-8907-0F49-9627-965E6DE7D854}" type="datetimeFigureOut">
              <a:rPr lang="en-US" smtClean="0"/>
              <a:t>3/18/2019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672B45E-A422-0041-A75D-B000462C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495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681254B-8964-4F57-BA27-567E03392278}" type="datetimeFigureOut">
              <a:rPr lang="ko-KR" altLang="en-US" smtClean="0"/>
              <a:t>2019-03-18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168D633-98C0-43FF-9CFA-EF9A4754A8E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152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68D633-98C0-43FF-9CFA-EF9A4754A8E8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477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F74E-B4A5-4AC5-9208-5754DED0CF49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텍스트 개체 틀 9"/>
          <p:cNvSpPr>
            <a:spLocks noGrp="1"/>
          </p:cNvSpPr>
          <p:nvPr>
            <p:ph type="body" sz="quarter" idx="13" hasCustomPrompt="1"/>
          </p:nvPr>
        </p:nvSpPr>
        <p:spPr>
          <a:xfrm>
            <a:off x="1856218" y="4392491"/>
            <a:ext cx="5431971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400" b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  <a:endParaRPr lang="ko-KR" altLang="en-US" dirty="0"/>
          </a:p>
        </p:txBody>
      </p:sp>
      <p:sp>
        <p:nvSpPr>
          <p:cNvPr id="10" name="텍스트 개체 틀 9"/>
          <p:cNvSpPr>
            <a:spLocks noGrp="1"/>
          </p:cNvSpPr>
          <p:nvPr>
            <p:ph type="body" sz="quarter" idx="14" hasCustomPrompt="1"/>
          </p:nvPr>
        </p:nvSpPr>
        <p:spPr>
          <a:xfrm>
            <a:off x="1856327" y="5023763"/>
            <a:ext cx="5431752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28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842849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56"/>
          <a:stretch/>
        </p:blipFill>
        <p:spPr>
          <a:xfrm>
            <a:off x="0" y="148108"/>
            <a:ext cx="4559829" cy="4685251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75D8F74E-B4A5-4AC5-9208-5754DED0CF4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 userDrawn="1">
            <p:ph type="title" hasCustomPrompt="1"/>
          </p:nvPr>
        </p:nvSpPr>
        <p:spPr>
          <a:xfrm>
            <a:off x="4153087" y="2088966"/>
            <a:ext cx="269180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400" b="1" i="0" kern="1200" baseline="0" dirty="0" smtClean="0">
                <a:solidFill>
                  <a:schemeClr val="bg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r>
              <a:rPr lang="en-US" altLang="ko-KR" dirty="0"/>
              <a:t>01.Contents title</a:t>
            </a:r>
            <a:endParaRPr lang="ko-KR" altLang="en-US" dirty="0"/>
          </a:p>
        </p:txBody>
      </p:sp>
      <p:sp>
        <p:nvSpPr>
          <p:cNvPr id="8" name="텍스트 개체 틀 9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535923" y="2778403"/>
            <a:ext cx="269180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400" b="1" i="0" kern="1200" smtClean="0">
                <a:solidFill>
                  <a:schemeClr val="bg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n-US" altLang="ko-KR" dirty="0"/>
              <a:t>02.Contents title</a:t>
            </a:r>
            <a:endParaRPr lang="ko-KR" altLang="en-US" dirty="0"/>
          </a:p>
        </p:txBody>
      </p:sp>
      <p:sp>
        <p:nvSpPr>
          <p:cNvPr id="9" name="텍스트 개체 틀 9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918759" y="3467840"/>
            <a:ext cx="269180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400" b="1" i="0" kern="1200" smtClean="0">
                <a:solidFill>
                  <a:schemeClr val="bg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n-US" altLang="ko-KR" dirty="0"/>
              <a:t>03.Contents title</a:t>
            </a:r>
            <a:endParaRPr lang="ko-KR" altLang="en-US" dirty="0"/>
          </a:p>
        </p:txBody>
      </p:sp>
      <p:sp>
        <p:nvSpPr>
          <p:cNvPr id="10" name="텍스트 개체 틀 9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301595" y="4157277"/>
            <a:ext cx="269180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400" b="1" i="0" kern="1200" smtClean="0">
                <a:solidFill>
                  <a:schemeClr val="bg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n-US" altLang="ko-KR" dirty="0"/>
              <a:t>04.Contents title</a:t>
            </a:r>
            <a:endParaRPr lang="ko-KR" altLang="en-US" dirty="0"/>
          </a:p>
        </p:txBody>
      </p:sp>
      <p:sp>
        <p:nvSpPr>
          <p:cNvPr id="11" name="텍스트 개체 틀 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684431" y="4846715"/>
            <a:ext cx="2691808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1400" b="1" i="0" kern="1200" smtClean="0">
                <a:solidFill>
                  <a:schemeClr val="bg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  <a:lvl2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2pPr>
            <a:lvl3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3pPr>
            <a:lvl4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4pPr>
            <a:lvl5pPr marL="0" marR="0" indent="0" algn="ctr" defTabSz="914332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ko-KR" altLang="en-US" sz="2000" b="1" kern="1200" dirty="0" smtClean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5pPr>
          </a:lstStyle>
          <a:p>
            <a:pPr lvl="0"/>
            <a:r>
              <a:rPr lang="en-US" altLang="ko-KR" dirty="0"/>
              <a:t>05.Contents title</a:t>
            </a:r>
            <a:endParaRPr lang="ko-KR" altLang="en-US" dirty="0"/>
          </a:p>
        </p:txBody>
      </p:sp>
      <p:sp>
        <p:nvSpPr>
          <p:cNvPr id="12" name="텍스트 개체 틀 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153087" y="2324717"/>
            <a:ext cx="1093768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l">
              <a:buFont typeface="Tahoma" pitchFamily="34" charset="0"/>
              <a:buNone/>
              <a:defRPr lang="ko-KR" altLang="en-US" sz="1100" b="0" i="0" baseline="0" dirty="0">
                <a:solidFill>
                  <a:schemeClr val="bg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Contents Subtitle</a:t>
            </a:r>
            <a:endParaRPr lang="ko-KR" altLang="en-US" dirty="0"/>
          </a:p>
        </p:txBody>
      </p:sp>
      <p:sp>
        <p:nvSpPr>
          <p:cNvPr id="13" name="텍스트 개체 틀 4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35923" y="3014154"/>
            <a:ext cx="1093768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l">
              <a:buFont typeface="Tahoma" pitchFamily="34" charset="0"/>
              <a:buNone/>
              <a:defRPr lang="ko-KR" altLang="en-US" sz="1100" b="0" i="0" baseline="0" dirty="0">
                <a:solidFill>
                  <a:schemeClr val="bg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Contents Subtitle</a:t>
            </a:r>
            <a:endParaRPr lang="ko-KR" altLang="en-US" dirty="0"/>
          </a:p>
        </p:txBody>
      </p:sp>
      <p:sp>
        <p:nvSpPr>
          <p:cNvPr id="14" name="텍스트 개체 틀 4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4918759" y="3703591"/>
            <a:ext cx="1093768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l">
              <a:buFont typeface="Tahoma" pitchFamily="34" charset="0"/>
              <a:buNone/>
              <a:defRPr lang="ko-KR" altLang="en-US" sz="1100" b="0" i="0" baseline="0" dirty="0">
                <a:solidFill>
                  <a:schemeClr val="bg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Contents Subtitle</a:t>
            </a:r>
            <a:endParaRPr lang="ko-KR" altLang="en-US" dirty="0"/>
          </a:p>
        </p:txBody>
      </p:sp>
      <p:sp>
        <p:nvSpPr>
          <p:cNvPr id="15" name="텍스트 개체 틀 4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301595" y="4393028"/>
            <a:ext cx="1093768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l">
              <a:buFont typeface="Tahoma" pitchFamily="34" charset="0"/>
              <a:buNone/>
              <a:defRPr lang="ko-KR" altLang="en-US" sz="1100" b="0" i="0" baseline="0" dirty="0">
                <a:solidFill>
                  <a:schemeClr val="bg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Contents Subtitle</a:t>
            </a:r>
            <a:endParaRPr lang="ko-KR" altLang="en-US" dirty="0"/>
          </a:p>
        </p:txBody>
      </p:sp>
      <p:sp>
        <p:nvSpPr>
          <p:cNvPr id="16" name="텍스트 개체 틀 4"/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684431" y="5082466"/>
            <a:ext cx="1093768" cy="16927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88894" indent="-88894" algn="l">
              <a:buFont typeface="Tahoma" pitchFamily="34" charset="0"/>
              <a:buNone/>
              <a:defRPr lang="ko-KR" altLang="en-US" sz="1100" b="0" i="0" baseline="0" dirty="0">
                <a:solidFill>
                  <a:schemeClr val="bg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Contents Subtitle</a:t>
            </a:r>
            <a:endParaRPr lang="ko-KR" altLang="en-US" dirty="0"/>
          </a:p>
        </p:txBody>
      </p:sp>
      <p:sp>
        <p:nvSpPr>
          <p:cNvPr id="17" name="텍스트 개체 틀 2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3724072" y="1477860"/>
            <a:ext cx="3518119" cy="36933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342874" indent="-342874" algn="l">
              <a:buNone/>
              <a:defRPr lang="ko-KR" altLang="en-US" sz="2400" b="1" i="0" baseline="0" dirty="0">
                <a:solidFill>
                  <a:schemeClr val="bg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Contents</a:t>
            </a:r>
            <a:endParaRPr lang="ko-KR" altLang="en-US" dirty="0"/>
          </a:p>
        </p:txBody>
      </p:sp>
      <p:sp>
        <p:nvSpPr>
          <p:cNvPr id="18" name="텍스트 개체 틀 13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724072" y="1277296"/>
            <a:ext cx="3518119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marL="342874" indent="-342874" algn="l">
              <a:buNone/>
              <a:defRPr lang="ko-KR" altLang="en-US" sz="1200" b="0" i="0" baseline="0" dirty="0">
                <a:solidFill>
                  <a:schemeClr val="bg1"/>
                </a:solidFill>
                <a:effectLst/>
                <a:latin typeface="Tahoma" pitchFamily="34" charset="0"/>
                <a:ea typeface="+mj-ea"/>
                <a:cs typeface="Tahoma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Presentation title</a:t>
            </a:r>
            <a:endParaRPr lang="ko-KR" altLang="en-US" dirty="0"/>
          </a:p>
        </p:txBody>
      </p:sp>
      <p:cxnSp>
        <p:nvCxnSpPr>
          <p:cNvPr id="21" name="직선 연결선 20"/>
          <p:cNvCxnSpPr/>
          <p:nvPr userDrawn="1"/>
        </p:nvCxnSpPr>
        <p:spPr>
          <a:xfrm>
            <a:off x="3701667" y="1954488"/>
            <a:ext cx="455973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979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 userDrawn="1"/>
        </p:nvGrpSpPr>
        <p:grpSpPr>
          <a:xfrm>
            <a:off x="0" y="-1"/>
            <a:ext cx="9144000" cy="6866263"/>
            <a:chOff x="898469" y="0"/>
            <a:chExt cx="6849748" cy="5143500"/>
          </a:xfrm>
        </p:grpSpPr>
        <p:pic>
          <p:nvPicPr>
            <p:cNvPr id="11" name="그림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26" r="15264"/>
            <a:stretch/>
          </p:blipFill>
          <p:spPr>
            <a:xfrm>
              <a:off x="898469" y="0"/>
              <a:ext cx="6849748" cy="5143500"/>
            </a:xfrm>
            <a:prstGeom prst="rect">
              <a:avLst/>
            </a:prstGeom>
          </p:spPr>
        </p:pic>
        <p:grpSp>
          <p:nvGrpSpPr>
            <p:cNvPr id="14" name="그룹 13"/>
            <p:cNvGrpSpPr/>
            <p:nvPr userDrawn="1"/>
          </p:nvGrpSpPr>
          <p:grpSpPr>
            <a:xfrm>
              <a:off x="1236925" y="1144988"/>
              <a:ext cx="2853524" cy="2883273"/>
              <a:chOff x="1236925" y="1144988"/>
              <a:chExt cx="2853524" cy="2883273"/>
            </a:xfrm>
          </p:grpSpPr>
          <p:sp>
            <p:nvSpPr>
              <p:cNvPr id="15" name="타원 14"/>
              <p:cNvSpPr/>
              <p:nvPr userDrawn="1"/>
            </p:nvSpPr>
            <p:spPr>
              <a:xfrm>
                <a:off x="1236925" y="1174737"/>
                <a:ext cx="2853524" cy="2853524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6" name="그림 15"/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0404" y="1149861"/>
                <a:ext cx="2846566" cy="2843777"/>
              </a:xfrm>
              <a:prstGeom prst="rect">
                <a:avLst/>
              </a:prstGeom>
            </p:spPr>
          </p:pic>
          <p:sp>
            <p:nvSpPr>
              <p:cNvPr id="17" name="타원 16"/>
              <p:cNvSpPr/>
              <p:nvPr userDrawn="1"/>
            </p:nvSpPr>
            <p:spPr>
              <a:xfrm>
                <a:off x="1236925" y="1144988"/>
                <a:ext cx="2853524" cy="2853524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F74E-B4A5-4AC5-9208-5754DED0CF4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4408184" y="3611985"/>
            <a:ext cx="3206155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buNone/>
              <a:defRPr sz="3200" b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Contents title</a:t>
            </a:r>
            <a:endParaRPr lang="ko-KR" altLang="en-US" dirty="0"/>
          </a:p>
        </p:txBody>
      </p:sp>
      <p:sp>
        <p:nvSpPr>
          <p:cNvPr id="9" name="텍스트 개체 틀 6"/>
          <p:cNvSpPr>
            <a:spLocks noGrp="1"/>
          </p:cNvSpPr>
          <p:nvPr>
            <p:ph type="body" sz="quarter" idx="14" hasCustomPrompt="1"/>
          </p:nvPr>
        </p:nvSpPr>
        <p:spPr>
          <a:xfrm>
            <a:off x="4408184" y="4197180"/>
            <a:ext cx="3206155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buNone/>
              <a:defRPr sz="1600" b="0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Contents subtitle</a:t>
            </a:r>
          </a:p>
        </p:txBody>
      </p:sp>
      <p:sp>
        <p:nvSpPr>
          <p:cNvPr id="10" name="텍스트 개체 틀 6"/>
          <p:cNvSpPr>
            <a:spLocks noGrp="1"/>
          </p:cNvSpPr>
          <p:nvPr>
            <p:ph type="body" sz="quarter" idx="15" hasCustomPrompt="1"/>
          </p:nvPr>
        </p:nvSpPr>
        <p:spPr>
          <a:xfrm>
            <a:off x="4408184" y="2553402"/>
            <a:ext cx="159730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buNone/>
              <a:defRPr sz="6000" b="1">
                <a:solidFill>
                  <a:schemeClr val="bg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01</a:t>
            </a:r>
            <a:endParaRPr lang="ko-KR" altLang="en-US" dirty="0"/>
          </a:p>
        </p:txBody>
      </p:sp>
      <p:cxnSp>
        <p:nvCxnSpPr>
          <p:cNvPr id="18" name="직선 연결선 17"/>
          <p:cNvCxnSpPr/>
          <p:nvPr userDrawn="1"/>
        </p:nvCxnSpPr>
        <p:spPr>
          <a:xfrm>
            <a:off x="4408184" y="3538151"/>
            <a:ext cx="320480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3752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50" t="93399" r="1"/>
          <a:stretch/>
        </p:blipFill>
        <p:spPr>
          <a:xfrm>
            <a:off x="6588224" y="6518498"/>
            <a:ext cx="2555776" cy="339502"/>
          </a:xfrm>
          <a:prstGeom prst="rect">
            <a:avLst/>
          </a:prstGeom>
        </p:spPr>
      </p:pic>
      <p:sp>
        <p:nvSpPr>
          <p:cNvPr id="12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179389" y="236605"/>
            <a:ext cx="8785224" cy="419836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800" b="1"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Slide Main title</a:t>
            </a:r>
          </a:p>
        </p:txBody>
      </p:sp>
      <p:sp>
        <p:nvSpPr>
          <p:cNvPr id="13" name="텍스트 개체 틀 6"/>
          <p:cNvSpPr>
            <a:spLocks noGrp="1"/>
          </p:cNvSpPr>
          <p:nvPr>
            <p:ph type="body" sz="quarter" idx="14" hasCustomPrompt="1"/>
          </p:nvPr>
        </p:nvSpPr>
        <p:spPr>
          <a:xfrm>
            <a:off x="179389" y="6612100"/>
            <a:ext cx="6326071" cy="15229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000" b="0">
                <a:solidFill>
                  <a:schemeClr val="tx1"/>
                </a:solidFill>
                <a:effectLst/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</a:p>
        </p:txBody>
      </p:sp>
      <p:sp>
        <p:nvSpPr>
          <p:cNvPr id="5" name="직사각형 4"/>
          <p:cNvSpPr/>
          <p:nvPr userDrawn="1"/>
        </p:nvSpPr>
        <p:spPr>
          <a:xfrm>
            <a:off x="0" y="893739"/>
            <a:ext cx="9144000" cy="5628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8" t="57751" r="23024" b="24941"/>
          <a:stretch/>
        </p:blipFill>
        <p:spPr>
          <a:xfrm>
            <a:off x="6884450" y="6503874"/>
            <a:ext cx="734656" cy="31154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2" t="67710" r="58869" b="23787"/>
          <a:stretch/>
        </p:blipFill>
        <p:spPr>
          <a:xfrm>
            <a:off x="7373889" y="6679054"/>
            <a:ext cx="367328" cy="153054"/>
          </a:xfrm>
          <a:prstGeom prst="rect">
            <a:avLst/>
          </a:prstGeom>
        </p:spPr>
      </p:pic>
      <p:sp>
        <p:nvSpPr>
          <p:cNvPr id="9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460432" y="6588492"/>
            <a:ext cx="504181" cy="20987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400">
                <a:solidFill>
                  <a:schemeClr val="bg1"/>
                </a:solidFill>
                <a:latin typeface="+mj-lt"/>
                <a:cs typeface="Tahoma" panose="020B0604030504040204" pitchFamily="34" charset="0"/>
              </a:defRPr>
            </a:lvl1pPr>
          </a:lstStyle>
          <a:p>
            <a:fld id="{3FFB2781-B6CD-4EC1-B9C3-63C008690A0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801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F74E-B4A5-4AC5-9208-5754DED0CF4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3" hasCustomPrompt="1"/>
          </p:nvPr>
        </p:nvSpPr>
        <p:spPr>
          <a:xfrm>
            <a:off x="2872289" y="3460012"/>
            <a:ext cx="3407979" cy="5762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3200" b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  <a:endParaRPr lang="ko-KR" altLang="en-US" dirty="0"/>
          </a:p>
        </p:txBody>
      </p:sp>
      <p:sp>
        <p:nvSpPr>
          <p:cNvPr id="8" name="텍스트 개체 틀 6"/>
          <p:cNvSpPr>
            <a:spLocks noGrp="1"/>
          </p:cNvSpPr>
          <p:nvPr>
            <p:ph type="body" sz="quarter" idx="14" hasCustomPrompt="1"/>
          </p:nvPr>
        </p:nvSpPr>
        <p:spPr>
          <a:xfrm>
            <a:off x="3442937" y="3224562"/>
            <a:ext cx="2266683" cy="15522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altLang="ko-KR" dirty="0"/>
              <a:t>Presentation title</a:t>
            </a: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0" y="405694"/>
            <a:ext cx="7712760" cy="43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24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8F74E-B4A5-4AC5-9208-5754DED0CF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3950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tsi-dot.csod.co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4" Type="http://schemas.openxmlformats.org/officeDocument/2006/relationships/hyperlink" Target="https://www.youtube.com/watch?v=b5l89gD2sy0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am.cutr.usf.edu" TargetMode="External"/><Relationship Id="rId2" Type="http://schemas.openxmlformats.org/officeDocument/2006/relationships/hyperlink" Target="mailto:byrnes@cutr.usf.edu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658518" y="4495972"/>
            <a:ext cx="8043333" cy="1020792"/>
          </a:xfrm>
        </p:spPr>
        <p:txBody>
          <a:bodyPr/>
          <a:lstStyle/>
          <a:p>
            <a:pPr lvl="0">
              <a:lnSpc>
                <a:spcPct val="70000"/>
              </a:lnSpc>
            </a:pPr>
            <a:r>
              <a:rPr lang="en-US" altLang="ko-KR" sz="4000" dirty="0">
                <a:solidFill>
                  <a:srgbClr val="123655"/>
                </a:solidFill>
              </a:rPr>
              <a:t>Post-Accident </a:t>
            </a:r>
          </a:p>
          <a:p>
            <a:pPr lvl="0">
              <a:lnSpc>
                <a:spcPct val="70000"/>
              </a:lnSpc>
            </a:pPr>
            <a:r>
              <a:rPr lang="en-US" altLang="ko-KR" sz="4000" dirty="0">
                <a:solidFill>
                  <a:srgbClr val="123655"/>
                </a:solidFill>
              </a:rPr>
              <a:t>Thresholds &amp; Scenarios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4"/>
          </p:nvPr>
        </p:nvSpPr>
        <p:spPr>
          <a:xfrm>
            <a:off x="376297" y="5741547"/>
            <a:ext cx="8560740" cy="799193"/>
          </a:xfrm>
        </p:spPr>
        <p:txBody>
          <a:bodyPr/>
          <a:lstStyle/>
          <a:p>
            <a:pPr lvl="0"/>
            <a:r>
              <a:rPr lang="en-US" altLang="ko-KR" sz="2400" dirty="0">
                <a:latin typeface="+mj-lt"/>
              </a:rPr>
              <a:t>FTA Drug &amp; Alcohol Program National Conference, April 2019</a:t>
            </a:r>
          </a:p>
          <a:p>
            <a:pPr lvl="0"/>
            <a:r>
              <a:rPr lang="en-US" altLang="ko-KR" sz="2400" dirty="0">
                <a:latin typeface="+mj-lt"/>
              </a:rPr>
              <a:t>Diana Byrnes, CSAPA</a:t>
            </a:r>
          </a:p>
        </p:txBody>
      </p:sp>
    </p:spTree>
    <p:extLst>
      <p:ext uri="{BB962C8B-B14F-4D97-AF65-F5344CB8AC3E}">
        <p14:creationId xmlns:p14="http://schemas.microsoft.com/office/powerpoint/2010/main" val="248948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FTA definition of vehicles, cont. 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29481" y="4270962"/>
            <a:ext cx="3640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 of a vessel (ferry boat)</a:t>
            </a:r>
          </a:p>
          <a:p>
            <a:r>
              <a:rPr lang="en-US" sz="2000" dirty="0"/>
              <a:t>New Orleans, LA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811" y="4206994"/>
            <a:ext cx="3706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 of an ancillary vehicle </a:t>
            </a:r>
          </a:p>
          <a:p>
            <a:r>
              <a:rPr lang="en-US" sz="2000" dirty="0"/>
              <a:t>Portland, Oregon (Tri Met)</a:t>
            </a:r>
          </a:p>
        </p:txBody>
      </p:sp>
      <p:pic>
        <p:nvPicPr>
          <p:cNvPr id="7" name="Picture 6" descr="Snowplow-equipped_truck_fitted_with_two_types_of_tire_chains,_TriMet_20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0" y="1721557"/>
            <a:ext cx="3444077" cy="2304813"/>
          </a:xfrm>
          <a:prstGeom prst="rect">
            <a:avLst/>
          </a:prstGeom>
          <a:ln w="38100" cap="sq">
            <a:solidFill>
              <a:srgbClr val="7CBE3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algiers-ferry-algiers-point-ferry-service-fran-armiger-ferry-e93e640a396c8eac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855" y="1720986"/>
            <a:ext cx="3406515" cy="2305386"/>
          </a:xfrm>
          <a:prstGeom prst="rect">
            <a:avLst/>
          </a:prstGeom>
          <a:ln w="38100" cap="sq">
            <a:solidFill>
              <a:srgbClr val="31859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그림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3311398" y="5823072"/>
            <a:ext cx="2919101" cy="719033"/>
          </a:xfrm>
          <a:prstGeom prst="rect">
            <a:avLst/>
          </a:prstGeom>
        </p:spPr>
      </p:pic>
      <p:pic>
        <p:nvPicPr>
          <p:cNvPr id="11" name="그림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2455333" y="6146286"/>
            <a:ext cx="903672" cy="39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8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FTA’s definition of disabling damage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 flipH="1">
            <a:off x="0" y="5851293"/>
            <a:ext cx="1787407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>
            <a:off x="1834443" y="6133493"/>
            <a:ext cx="1063038" cy="4418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072" y="1149113"/>
            <a:ext cx="8953027" cy="4124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49 CFR Part 655.4 (regulatory definitions section)</a:t>
            </a:r>
          </a:p>
          <a:p>
            <a:pPr algn="just"/>
            <a:endParaRPr lang="en-US" sz="2200" b="1" dirty="0"/>
          </a:p>
          <a:p>
            <a:pPr algn="just"/>
            <a:r>
              <a:rPr lang="en-US" sz="2200" b="1" u="sng" dirty="0"/>
              <a:t>Disabling damage</a:t>
            </a:r>
            <a:r>
              <a:rPr lang="en-US" sz="2200" dirty="0"/>
              <a:t> Disabling damage means damage that precludes </a:t>
            </a:r>
          </a:p>
          <a:p>
            <a:pPr algn="just"/>
            <a:r>
              <a:rPr lang="en-US" sz="2200" dirty="0"/>
              <a:t>departure of a motor vehicle from the scene of the accident in its usual </a:t>
            </a:r>
          </a:p>
          <a:p>
            <a:pPr algn="just"/>
            <a:r>
              <a:rPr lang="en-US" sz="2200" dirty="0"/>
              <a:t>manner in daylight after simple repairs.  </a:t>
            </a:r>
          </a:p>
          <a:p>
            <a:pPr algn="just"/>
            <a:endParaRPr lang="en-US" sz="2200" dirty="0"/>
          </a:p>
          <a:p>
            <a:pPr lvl="1" algn="just"/>
            <a:r>
              <a:rPr lang="en-US" sz="2200" b="1" u="sng" dirty="0"/>
              <a:t>Inclusions:</a:t>
            </a:r>
            <a:r>
              <a:rPr lang="en-US" sz="2200" b="1" dirty="0"/>
              <a:t>  </a:t>
            </a:r>
            <a:r>
              <a:rPr lang="en-US" sz="2200" dirty="0"/>
              <a:t>Damage to a motor vehicle where the vehicle can be driven, but would be further damaged if driven.</a:t>
            </a:r>
          </a:p>
          <a:p>
            <a:pPr algn="just"/>
            <a:endParaRPr lang="en-US" sz="2200" dirty="0"/>
          </a:p>
          <a:p>
            <a:pPr lvl="1" algn="just"/>
            <a:r>
              <a:rPr lang="en-US" sz="2200" b="1" u="sng" dirty="0"/>
              <a:t>Exclusions:  </a:t>
            </a:r>
            <a:r>
              <a:rPr lang="en-US" sz="2200" dirty="0"/>
              <a:t>Damage that can be remedied temporarily at the scene </a:t>
            </a:r>
          </a:p>
          <a:p>
            <a:pPr lvl="1" algn="just"/>
            <a:r>
              <a:rPr lang="en-US" sz="2200" dirty="0"/>
              <a:t>without special tools or parts.  Tire disablement, damage to headlamp </a:t>
            </a:r>
          </a:p>
          <a:p>
            <a:pPr lvl="1" algn="just"/>
            <a:r>
              <a:rPr lang="en-US" sz="2200" dirty="0"/>
              <a:t>or tail light, horn, wipers.</a:t>
            </a:r>
          </a:p>
        </p:txBody>
      </p:sp>
      <p:pic>
        <p:nvPicPr>
          <p:cNvPr id="6" name="그림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>
            <a:off x="1053823" y="6378223"/>
            <a:ext cx="647104" cy="24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7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3"/>
          </p:nvPr>
        </p:nvSpPr>
        <p:spPr>
          <a:xfrm>
            <a:off x="4270963" y="3611985"/>
            <a:ext cx="4873037" cy="415498"/>
          </a:xfrm>
        </p:spPr>
        <p:txBody>
          <a:bodyPr/>
          <a:lstStyle/>
          <a:p>
            <a:r>
              <a:rPr lang="en-US" altLang="ko-KR" sz="3000" dirty="0"/>
              <a:t>Decision-making process</a:t>
            </a: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5"/>
          </p:nvPr>
        </p:nvSpPr>
        <p:spPr>
          <a:xfrm>
            <a:off x="4408184" y="2553402"/>
            <a:ext cx="1597307" cy="846386"/>
          </a:xfrm>
        </p:spPr>
        <p:txBody>
          <a:bodyPr/>
          <a:lstStyle/>
          <a:p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F74E-B4A5-4AC5-9208-5754DED0CF4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720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Step 1:  Arrive at the scene</a:t>
            </a:r>
          </a:p>
        </p:txBody>
      </p:sp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439334" y="1053701"/>
            <a:ext cx="7704666" cy="24052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n-US" altLang="ko-KR" sz="1600" dirty="0">
                <a:latin typeface="+mn-lt"/>
                <a:ea typeface="Tahoma" pitchFamily="34" charset="0"/>
                <a:cs typeface="Tahoma" pitchFamily="34" charset="0"/>
              </a:rPr>
              <a:t>  </a:t>
            </a:r>
            <a:endParaRPr lang="en-US" altLang="ko-KR" sz="2200" dirty="0">
              <a:latin typeface="+mn-lt"/>
              <a:ea typeface="Tahoma" pitchFamily="34" charset="0"/>
              <a:cs typeface="Tahoma" pitchFamily="34" charset="0"/>
            </a:endParaRPr>
          </a:p>
          <a:p>
            <a:pPr marL="342900" indent="-342900" eaLnBrk="1" hangingPunct="1">
              <a:lnSpc>
                <a:spcPct val="130000"/>
              </a:lnSpc>
              <a:buFont typeface="Wingdings" charset="2"/>
              <a:buChar char="ü"/>
              <a:defRPr/>
            </a:pPr>
            <a:r>
              <a:rPr lang="en-US" altLang="ko-KR" sz="2200" dirty="0">
                <a:latin typeface="+mn-lt"/>
                <a:ea typeface="Tahoma" pitchFamily="34" charset="0"/>
                <a:cs typeface="Tahoma" pitchFamily="34" charset="0"/>
              </a:rPr>
              <a:t>Ensure that prompt medical care is provided, if needed</a:t>
            </a:r>
          </a:p>
          <a:p>
            <a:pPr marL="342900" indent="-342900" eaLnBrk="1" hangingPunct="1">
              <a:lnSpc>
                <a:spcPct val="130000"/>
              </a:lnSpc>
              <a:buFont typeface="Wingdings" charset="2"/>
              <a:buChar char="ü"/>
              <a:defRPr/>
            </a:pPr>
            <a:r>
              <a:rPr lang="en-US" altLang="ko-KR" sz="2200" dirty="0">
                <a:latin typeface="+mn-lt"/>
                <a:ea typeface="Tahoma" pitchFamily="34" charset="0"/>
                <a:cs typeface="Tahoma" pitchFamily="34" charset="0"/>
              </a:rPr>
              <a:t>Take statement from operator </a:t>
            </a:r>
          </a:p>
          <a:p>
            <a:pPr marL="342900" indent="-342900" eaLnBrk="1" hangingPunct="1">
              <a:lnSpc>
                <a:spcPct val="130000"/>
              </a:lnSpc>
              <a:buFont typeface="Wingdings" charset="2"/>
              <a:buChar char="ü"/>
              <a:defRPr/>
            </a:pPr>
            <a:r>
              <a:rPr lang="en-US" altLang="ko-KR" sz="2200" dirty="0">
                <a:latin typeface="+mn-lt"/>
                <a:ea typeface="Tahoma" pitchFamily="34" charset="0"/>
                <a:cs typeface="Tahoma" pitchFamily="34" charset="0"/>
              </a:rPr>
              <a:t>Notify operator to remain at the scene (baring medical care)</a:t>
            </a:r>
          </a:p>
          <a:p>
            <a:pPr marL="342900" indent="-342900" eaLnBrk="1" hangingPunct="1">
              <a:lnSpc>
                <a:spcPct val="130000"/>
              </a:lnSpc>
              <a:buFont typeface="Wingdings" charset="2"/>
              <a:buChar char="ü"/>
              <a:defRPr/>
            </a:pPr>
            <a:r>
              <a:rPr lang="en-US" altLang="ko-KR" sz="2200" dirty="0">
                <a:latin typeface="+mn-lt"/>
                <a:ea typeface="Tahoma" pitchFamily="34" charset="0"/>
                <a:cs typeface="Tahoma" pitchFamily="34" charset="0"/>
              </a:rPr>
              <a:t>Visually inspect damage to all vehicles involved</a:t>
            </a:r>
          </a:p>
          <a:p>
            <a:pPr marL="342900" indent="-342900" eaLnBrk="1" hangingPunct="1">
              <a:lnSpc>
                <a:spcPct val="130000"/>
              </a:lnSpc>
              <a:buFont typeface="Wingdings" charset="2"/>
              <a:buChar char="ü"/>
              <a:defRPr/>
            </a:pPr>
            <a:r>
              <a:rPr lang="en-US" altLang="ko-KR" sz="2200" dirty="0">
                <a:latin typeface="+mn-lt"/>
                <a:ea typeface="Tahoma" pitchFamily="34" charset="0"/>
                <a:cs typeface="Tahoma" pitchFamily="34" charset="0"/>
              </a:rPr>
              <a:t>Obtain statements from passengers and law enforcement </a:t>
            </a:r>
          </a:p>
        </p:txBody>
      </p:sp>
      <p:sp>
        <p:nvSpPr>
          <p:cNvPr id="40" name="타원 39"/>
          <p:cNvSpPr/>
          <p:nvPr/>
        </p:nvSpPr>
        <p:spPr>
          <a:xfrm>
            <a:off x="254000" y="2201333"/>
            <a:ext cx="856074" cy="856074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sp>
        <p:nvSpPr>
          <p:cNvPr id="48" name="타원 47"/>
          <p:cNvSpPr/>
          <p:nvPr/>
        </p:nvSpPr>
        <p:spPr>
          <a:xfrm>
            <a:off x="265802" y="5174586"/>
            <a:ext cx="871870" cy="871869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sp>
        <p:nvSpPr>
          <p:cNvPr id="56" name="타원 55"/>
          <p:cNvSpPr/>
          <p:nvPr/>
        </p:nvSpPr>
        <p:spPr>
          <a:xfrm>
            <a:off x="255225" y="3189624"/>
            <a:ext cx="850220" cy="874376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363" y="1326444"/>
            <a:ext cx="669764" cy="669764"/>
          </a:xfrm>
          <a:prstGeom prst="rect">
            <a:avLst/>
          </a:prstGeom>
        </p:spPr>
      </p:pic>
      <p:pic>
        <p:nvPicPr>
          <p:cNvPr id="4" name="Picture 3" descr="transit bus.png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7" y="3480742"/>
            <a:ext cx="750006" cy="291252"/>
          </a:xfrm>
          <a:prstGeom prst="rect">
            <a:avLst/>
          </a:prstGeom>
        </p:spPr>
      </p:pic>
      <p:pic>
        <p:nvPicPr>
          <p:cNvPr id="9" name="Picture 8" descr="generic-group-symbol-md.png"/>
          <p:cNvPicPr>
            <a:picLocks noChangeAspect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75" y="4365037"/>
            <a:ext cx="705408" cy="582317"/>
          </a:xfrm>
          <a:prstGeom prst="rect">
            <a:avLst/>
          </a:prstGeom>
        </p:spPr>
      </p:pic>
      <p:pic>
        <p:nvPicPr>
          <p:cNvPr id="10" name="Picture 9" descr="bus driver symbol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2" y="2286001"/>
            <a:ext cx="772807" cy="667926"/>
          </a:xfrm>
          <a:prstGeom prst="rect">
            <a:avLst/>
          </a:prstGeom>
        </p:spPr>
      </p:pic>
      <p:sp>
        <p:nvSpPr>
          <p:cNvPr id="32" name="타원 39"/>
          <p:cNvSpPr/>
          <p:nvPr/>
        </p:nvSpPr>
        <p:spPr>
          <a:xfrm>
            <a:off x="246474" y="1243659"/>
            <a:ext cx="856074" cy="856074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11" name="Picture 10" descr="tow truck.png"/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44" y="5202298"/>
            <a:ext cx="752591" cy="752591"/>
          </a:xfrm>
          <a:prstGeom prst="rect">
            <a:avLst/>
          </a:prstGeom>
        </p:spPr>
      </p:pic>
      <p:sp>
        <p:nvSpPr>
          <p:cNvPr id="33" name="타원 47"/>
          <p:cNvSpPr/>
          <p:nvPr/>
        </p:nvSpPr>
        <p:spPr>
          <a:xfrm>
            <a:off x="258276" y="4207505"/>
            <a:ext cx="871870" cy="871869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2" name="Picture 1" descr="NJTransit ACCident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901" y="4059632"/>
            <a:ext cx="7283200" cy="1896667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64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타원 60"/>
          <p:cNvSpPr/>
          <p:nvPr/>
        </p:nvSpPr>
        <p:spPr>
          <a:xfrm>
            <a:off x="4140200" y="45607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60"/>
          <p:cNvSpPr/>
          <p:nvPr/>
        </p:nvSpPr>
        <p:spPr>
          <a:xfrm>
            <a:off x="4114800" y="26938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Oval 115"/>
          <p:cNvSpPr/>
          <p:nvPr/>
        </p:nvSpPr>
        <p:spPr>
          <a:xfrm>
            <a:off x="609600" y="1046400"/>
            <a:ext cx="2540000" cy="2585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5" name="타원 60"/>
          <p:cNvSpPr/>
          <p:nvPr/>
        </p:nvSpPr>
        <p:spPr>
          <a:xfrm>
            <a:off x="4102100" y="9158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Step 2: Determine if accident definition is met</a:t>
            </a: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971883" y="1408835"/>
            <a:ext cx="1809417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the event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associated 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the </a:t>
            </a: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OPERATION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vehicle 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(including lift)?</a:t>
            </a:r>
          </a:p>
        </p:txBody>
      </p:sp>
      <p:sp>
        <p:nvSpPr>
          <p:cNvPr id="68" name="speed"/>
          <p:cNvSpPr txBox="1">
            <a:spLocks noChangeArrowheads="1"/>
          </p:cNvSpPr>
          <p:nvPr/>
        </p:nvSpPr>
        <p:spPr bwMode="auto">
          <a:xfrm>
            <a:off x="4317877" y="1519731"/>
            <a:ext cx="1241777" cy="3385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2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Fatality?</a:t>
            </a:r>
          </a:p>
        </p:txBody>
      </p:sp>
      <p:sp>
        <p:nvSpPr>
          <p:cNvPr id="80" name="speed"/>
          <p:cNvSpPr txBox="1">
            <a:spLocks noChangeArrowheads="1"/>
          </p:cNvSpPr>
          <p:nvPr/>
        </p:nvSpPr>
        <p:spPr bwMode="auto">
          <a:xfrm>
            <a:off x="4338461" y="2926070"/>
            <a:ext cx="1241777" cy="12311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Bodily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injury w/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 smtClean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medical away?</a:t>
            </a:r>
            <a:endParaRPr lang="en-US" altLang="ko-KR" b="1" dirty="0">
              <a:solidFill>
                <a:schemeClr val="bg1">
                  <a:lumMod val="95000"/>
                </a:schemeClr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1" name="speed"/>
          <p:cNvSpPr txBox="1">
            <a:spLocks noChangeArrowheads="1"/>
          </p:cNvSpPr>
          <p:nvPr/>
        </p:nvSpPr>
        <p:spPr bwMode="auto">
          <a:xfrm>
            <a:off x="4327414" y="4921536"/>
            <a:ext cx="1219985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Disabling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damage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w/tow?</a:t>
            </a:r>
          </a:p>
        </p:txBody>
      </p:sp>
      <p:sp>
        <p:nvSpPr>
          <p:cNvPr id="51" name="speed"/>
          <p:cNvSpPr txBox="1">
            <a:spLocks noChangeArrowheads="1"/>
          </p:cNvSpPr>
          <p:nvPr/>
        </p:nvSpPr>
        <p:spPr bwMode="auto">
          <a:xfrm>
            <a:off x="444500" y="3773454"/>
            <a:ext cx="2882900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If not, FTA test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is prohibited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7100" y="1231900"/>
            <a:ext cx="520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04A7B"/>
                </a:solidFill>
              </a:rPr>
              <a:t>2.</a:t>
            </a: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r>
              <a:rPr lang="en-US" sz="2400" dirty="0">
                <a:solidFill>
                  <a:srgbClr val="604A7B"/>
                </a:solidFill>
              </a:rPr>
              <a:t>3.</a:t>
            </a: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r>
              <a:rPr lang="en-US" sz="2400" dirty="0">
                <a:solidFill>
                  <a:srgbClr val="604A7B"/>
                </a:solidFill>
              </a:rPr>
              <a:t>4.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" y="1231900"/>
            <a:ext cx="41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06590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Step 3: Can you discount the operator?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423323" y="5446777"/>
            <a:ext cx="2919101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>
            <a:off x="3142637" y="5699514"/>
            <a:ext cx="1341165" cy="5747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>
            <a:off x="2333228" y="6066852"/>
            <a:ext cx="724297" cy="273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400" y="1157110"/>
            <a:ext cx="8293100" cy="3816429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/>
              <a:t>655.44</a:t>
            </a:r>
          </a:p>
          <a:p>
            <a:pPr algn="just"/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/>
              <a:t>In </a:t>
            </a:r>
            <a:r>
              <a:rPr lang="en-US" sz="2200" b="1" dirty="0" smtClean="0"/>
              <a:t>non-fatal</a:t>
            </a:r>
            <a:r>
              <a:rPr lang="en-US" sz="2200" dirty="0" smtClean="0"/>
              <a:t> accidents that meet the threshold for testing, decision-makers have an </a:t>
            </a:r>
            <a:r>
              <a:rPr lang="en-US" sz="2200" u="sng" dirty="0" smtClean="0"/>
              <a:t>obligation</a:t>
            </a:r>
            <a:r>
              <a:rPr lang="en-US" sz="2200" dirty="0" smtClean="0"/>
              <a:t> to determine if the covered employee’s               </a:t>
            </a:r>
            <a:endParaRPr lang="en-US" sz="2200" dirty="0"/>
          </a:p>
          <a:p>
            <a:pPr marL="344488" algn="just"/>
            <a:r>
              <a:rPr lang="en-US" sz="2200" dirty="0" smtClean="0"/>
              <a:t>actions can be completely discounted as a contributing factor to the accident</a:t>
            </a:r>
            <a:endParaRPr lang="en-US" sz="2200" dirty="0"/>
          </a:p>
          <a:p>
            <a:pPr algn="just"/>
            <a:endParaRPr lang="en-US" sz="2200" dirty="0"/>
          </a:p>
          <a:p>
            <a:pPr marL="742950" lvl="1" indent="-285750" algn="just">
              <a:buFont typeface="Arial"/>
              <a:buChar char="•"/>
            </a:pPr>
            <a:r>
              <a:rPr lang="en-US" sz="2200" dirty="0"/>
              <a:t>Not determining “fault”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2200" dirty="0"/>
              <a:t>Not a judgment of the operator’s defensive driving skills</a:t>
            </a:r>
          </a:p>
          <a:p>
            <a:pPr marL="742950" lvl="1" indent="-285750" algn="just">
              <a:buFont typeface="Arial"/>
              <a:buChar char="•"/>
            </a:pPr>
            <a:r>
              <a:rPr lang="en-US" sz="2200" dirty="0"/>
              <a:t>The determination must be made using the best information </a:t>
            </a:r>
          </a:p>
          <a:p>
            <a:pPr lvl="1" algn="just"/>
            <a:r>
              <a:rPr lang="en-US" sz="2200" dirty="0"/>
              <a:t>     available to you </a:t>
            </a:r>
            <a:r>
              <a:rPr lang="en-US" sz="2200" b="1" dirty="0"/>
              <a:t>AT THE TIME</a:t>
            </a:r>
          </a:p>
        </p:txBody>
      </p:sp>
    </p:spTree>
    <p:extLst>
      <p:ext uri="{BB962C8B-B14F-4D97-AF65-F5344CB8AC3E}">
        <p14:creationId xmlns:p14="http://schemas.microsoft.com/office/powerpoint/2010/main" val="290863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/>
          <p:cNvSpPr/>
          <p:nvPr/>
        </p:nvSpPr>
        <p:spPr>
          <a:xfrm>
            <a:off x="5130801" y="2412058"/>
            <a:ext cx="1401702" cy="141111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84666" y="1211500"/>
            <a:ext cx="1937927" cy="1987018"/>
          </a:xfrm>
          <a:prstGeom prst="ellipse">
            <a:avLst/>
          </a:prstGeom>
          <a:solidFill>
            <a:srgbClr val="31859C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7356267" y="1071700"/>
            <a:ext cx="1065118" cy="1065116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" name="타원 60"/>
          <p:cNvSpPr/>
          <p:nvPr/>
        </p:nvSpPr>
        <p:spPr>
          <a:xfrm>
            <a:off x="2953927" y="903111"/>
            <a:ext cx="1232370" cy="1241778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타원 60"/>
          <p:cNvSpPr/>
          <p:nvPr/>
        </p:nvSpPr>
        <p:spPr>
          <a:xfrm>
            <a:off x="2916297" y="4459111"/>
            <a:ext cx="1364074" cy="1307629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타원 60"/>
          <p:cNvSpPr/>
          <p:nvPr/>
        </p:nvSpPr>
        <p:spPr>
          <a:xfrm>
            <a:off x="2925703" y="2540000"/>
            <a:ext cx="1373482" cy="1335851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Step 4: Work through the thresholds</a:t>
            </a: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222583" y="1413128"/>
            <a:ext cx="166510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the event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associated 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the </a:t>
            </a:r>
          </a:p>
          <a:p>
            <a:pPr algn="ctr"/>
            <a:r>
              <a:rPr lang="en-US" altLang="ko-KR" sz="16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OPERATION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vehicle 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(including lift)?</a:t>
            </a:r>
          </a:p>
        </p:txBody>
      </p:sp>
      <p:sp>
        <p:nvSpPr>
          <p:cNvPr id="65" name="speed"/>
          <p:cNvSpPr txBox="1">
            <a:spLocks noChangeArrowheads="1"/>
          </p:cNvSpPr>
          <p:nvPr/>
        </p:nvSpPr>
        <p:spPr bwMode="auto">
          <a:xfrm>
            <a:off x="1801781" y="178942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68" name="speed"/>
          <p:cNvSpPr txBox="1">
            <a:spLocks noChangeArrowheads="1"/>
          </p:cNvSpPr>
          <p:nvPr/>
        </p:nvSpPr>
        <p:spPr bwMode="auto">
          <a:xfrm>
            <a:off x="2984377" y="1341931"/>
            <a:ext cx="1241777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Fatalit</a:t>
            </a:r>
            <a:r>
              <a:rPr lang="en-US" altLang="ko-KR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y?</a:t>
            </a:r>
          </a:p>
        </p:txBody>
      </p:sp>
      <p:sp>
        <p:nvSpPr>
          <p:cNvPr id="69" name="speed"/>
          <p:cNvSpPr txBox="1">
            <a:spLocks noChangeArrowheads="1"/>
          </p:cNvSpPr>
          <p:nvPr/>
        </p:nvSpPr>
        <p:spPr bwMode="auto">
          <a:xfrm>
            <a:off x="3967367" y="1433827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2" name="speed"/>
          <p:cNvSpPr txBox="1">
            <a:spLocks noChangeArrowheads="1"/>
          </p:cNvSpPr>
          <p:nvPr/>
        </p:nvSpPr>
        <p:spPr bwMode="auto">
          <a:xfrm>
            <a:off x="7370739" y="1364073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sp>
        <p:nvSpPr>
          <p:cNvPr id="80" name="speed"/>
          <p:cNvSpPr txBox="1">
            <a:spLocks noChangeArrowheads="1"/>
          </p:cNvSpPr>
          <p:nvPr/>
        </p:nvSpPr>
        <p:spPr bwMode="auto">
          <a:xfrm>
            <a:off x="2984376" y="2593327"/>
            <a:ext cx="1241777" cy="116955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9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Bodily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9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injury w/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900" b="1" dirty="0" smtClean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medical away?</a:t>
            </a:r>
            <a:endParaRPr lang="en-US" altLang="ko-KR" sz="1900" b="1" dirty="0">
              <a:solidFill>
                <a:schemeClr val="bg1">
                  <a:lumMod val="95000"/>
                </a:schemeClr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1" name="speed"/>
          <p:cNvSpPr txBox="1">
            <a:spLocks noChangeArrowheads="1"/>
          </p:cNvSpPr>
          <p:nvPr/>
        </p:nvSpPr>
        <p:spPr bwMode="auto">
          <a:xfrm>
            <a:off x="2993914" y="4629436"/>
            <a:ext cx="1219985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Disabling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damage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w/tow?</a:t>
            </a:r>
          </a:p>
        </p:txBody>
      </p:sp>
      <p:sp>
        <p:nvSpPr>
          <p:cNvPr id="103" name="speed"/>
          <p:cNvSpPr txBox="1">
            <a:spLocks noChangeArrowheads="1"/>
          </p:cNvSpPr>
          <p:nvPr/>
        </p:nvSpPr>
        <p:spPr bwMode="auto">
          <a:xfrm>
            <a:off x="674777" y="323064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105" name="직선 연결선 52"/>
          <p:cNvCxnSpPr/>
          <p:nvPr/>
        </p:nvCxnSpPr>
        <p:spPr>
          <a:xfrm>
            <a:off x="1063038" y="3490148"/>
            <a:ext cx="0" cy="338667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speed"/>
          <p:cNvSpPr txBox="1">
            <a:spLocks noChangeArrowheads="1"/>
          </p:cNvSpPr>
          <p:nvPr/>
        </p:nvSpPr>
        <p:spPr bwMode="auto">
          <a:xfrm>
            <a:off x="188148" y="3900454"/>
            <a:ext cx="1768592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prohibited</a:t>
            </a:r>
          </a:p>
        </p:txBody>
      </p:sp>
      <p:cxnSp>
        <p:nvCxnSpPr>
          <p:cNvPr id="120" name="직선 연결선 52"/>
          <p:cNvCxnSpPr/>
          <p:nvPr/>
        </p:nvCxnSpPr>
        <p:spPr>
          <a:xfrm flipV="1">
            <a:off x="2502370" y="1627481"/>
            <a:ext cx="310445" cy="159926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speed"/>
          <p:cNvSpPr txBox="1">
            <a:spLocks noChangeArrowheads="1"/>
          </p:cNvSpPr>
          <p:nvPr/>
        </p:nvSpPr>
        <p:spPr bwMode="auto">
          <a:xfrm>
            <a:off x="4072732" y="306318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cxnSp>
        <p:nvCxnSpPr>
          <p:cNvPr id="141" name="직선 연결선 52"/>
          <p:cNvCxnSpPr/>
          <p:nvPr/>
        </p:nvCxnSpPr>
        <p:spPr>
          <a:xfrm>
            <a:off x="4666073" y="3151481"/>
            <a:ext cx="432741" cy="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52"/>
          <p:cNvCxnSpPr/>
          <p:nvPr/>
        </p:nvCxnSpPr>
        <p:spPr>
          <a:xfrm>
            <a:off x="4722519" y="5230519"/>
            <a:ext cx="340547" cy="1884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speed"/>
          <p:cNvSpPr txBox="1">
            <a:spLocks noChangeArrowheads="1"/>
          </p:cNvSpPr>
          <p:nvPr/>
        </p:nvSpPr>
        <p:spPr bwMode="auto">
          <a:xfrm>
            <a:off x="5128915" y="2546980"/>
            <a:ext cx="1352787" cy="114072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Can you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discount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 employee’s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actions?</a:t>
            </a:r>
          </a:p>
        </p:txBody>
      </p:sp>
      <p:sp>
        <p:nvSpPr>
          <p:cNvPr id="184" name="Oval 183"/>
          <p:cNvSpPr/>
          <p:nvPr/>
        </p:nvSpPr>
        <p:spPr>
          <a:xfrm>
            <a:off x="5175957" y="4413956"/>
            <a:ext cx="1401702" cy="1411110"/>
          </a:xfrm>
          <a:prstGeom prst="ellipse">
            <a:avLst/>
          </a:prstGeom>
          <a:solidFill>
            <a:srgbClr val="E46C0A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직선 연결선 52"/>
          <p:cNvCxnSpPr/>
          <p:nvPr/>
        </p:nvCxnSpPr>
        <p:spPr>
          <a:xfrm flipV="1">
            <a:off x="5562186" y="1550379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peed"/>
          <p:cNvSpPr txBox="1">
            <a:spLocks noChangeArrowheads="1"/>
          </p:cNvSpPr>
          <p:nvPr/>
        </p:nvSpPr>
        <p:spPr bwMode="auto">
          <a:xfrm>
            <a:off x="3150807" y="2138154"/>
            <a:ext cx="833595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sp>
        <p:nvSpPr>
          <p:cNvPr id="43" name="speed"/>
          <p:cNvSpPr txBox="1">
            <a:spLocks noChangeArrowheads="1"/>
          </p:cNvSpPr>
          <p:nvPr/>
        </p:nvSpPr>
        <p:spPr bwMode="auto">
          <a:xfrm>
            <a:off x="3287664" y="3860930"/>
            <a:ext cx="649559" cy="22128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44" name="직선 연결선 52"/>
          <p:cNvCxnSpPr/>
          <p:nvPr/>
        </p:nvCxnSpPr>
        <p:spPr>
          <a:xfrm>
            <a:off x="3602964" y="4082211"/>
            <a:ext cx="4251" cy="328987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peed"/>
          <p:cNvSpPr txBox="1">
            <a:spLocks noChangeArrowheads="1"/>
          </p:cNvSpPr>
          <p:nvPr/>
        </p:nvSpPr>
        <p:spPr bwMode="auto">
          <a:xfrm>
            <a:off x="6306051" y="305754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49" name="직선 연결선 52"/>
          <p:cNvCxnSpPr/>
          <p:nvPr/>
        </p:nvCxnSpPr>
        <p:spPr>
          <a:xfrm>
            <a:off x="6876813" y="3160889"/>
            <a:ext cx="432741" cy="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peed"/>
          <p:cNvSpPr txBox="1">
            <a:spLocks noChangeArrowheads="1"/>
          </p:cNvSpPr>
          <p:nvPr/>
        </p:nvSpPr>
        <p:spPr bwMode="auto">
          <a:xfrm>
            <a:off x="6345563" y="5110244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sp>
        <p:nvSpPr>
          <p:cNvPr id="63" name="speed"/>
          <p:cNvSpPr txBox="1">
            <a:spLocks noChangeArrowheads="1"/>
          </p:cNvSpPr>
          <p:nvPr/>
        </p:nvSpPr>
        <p:spPr bwMode="auto">
          <a:xfrm>
            <a:off x="5236407" y="4560487"/>
            <a:ext cx="1270000" cy="110799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Can you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discount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 employee’s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actions?</a:t>
            </a:r>
          </a:p>
        </p:txBody>
      </p:sp>
      <p:sp>
        <p:nvSpPr>
          <p:cNvPr id="61" name="speed"/>
          <p:cNvSpPr txBox="1">
            <a:spLocks noChangeArrowheads="1"/>
          </p:cNvSpPr>
          <p:nvPr/>
        </p:nvSpPr>
        <p:spPr bwMode="auto">
          <a:xfrm>
            <a:off x="2333038" y="6278083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66" name="speed"/>
          <p:cNvSpPr txBox="1">
            <a:spLocks noChangeArrowheads="1"/>
          </p:cNvSpPr>
          <p:nvPr/>
        </p:nvSpPr>
        <p:spPr bwMode="auto">
          <a:xfrm>
            <a:off x="3241005" y="5787437"/>
            <a:ext cx="6825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52" name="직선 연결선 52"/>
          <p:cNvCxnSpPr/>
          <p:nvPr/>
        </p:nvCxnSpPr>
        <p:spPr>
          <a:xfrm>
            <a:off x="3572444" y="2316374"/>
            <a:ext cx="3800" cy="23900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peed"/>
          <p:cNvSpPr txBox="1">
            <a:spLocks noChangeArrowheads="1"/>
          </p:cNvSpPr>
          <p:nvPr/>
        </p:nvSpPr>
        <p:spPr bwMode="auto">
          <a:xfrm>
            <a:off x="4065209" y="5097071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1" name="speed"/>
          <p:cNvSpPr txBox="1">
            <a:spLocks noChangeArrowheads="1"/>
          </p:cNvSpPr>
          <p:nvPr/>
        </p:nvSpPr>
        <p:spPr bwMode="auto">
          <a:xfrm>
            <a:off x="5459385" y="586095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3" name="Oval 72"/>
          <p:cNvSpPr/>
          <p:nvPr/>
        </p:nvSpPr>
        <p:spPr>
          <a:xfrm>
            <a:off x="7358149" y="2644620"/>
            <a:ext cx="1065118" cy="1065116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speed"/>
          <p:cNvSpPr txBox="1">
            <a:spLocks noChangeArrowheads="1"/>
          </p:cNvSpPr>
          <p:nvPr/>
        </p:nvSpPr>
        <p:spPr bwMode="auto">
          <a:xfrm>
            <a:off x="7372620" y="2993437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cxnSp>
        <p:nvCxnSpPr>
          <p:cNvPr id="75" name="직선 연결선 52"/>
          <p:cNvCxnSpPr/>
          <p:nvPr/>
        </p:nvCxnSpPr>
        <p:spPr>
          <a:xfrm flipV="1">
            <a:off x="4679771" y="1561668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52"/>
          <p:cNvCxnSpPr/>
          <p:nvPr/>
        </p:nvCxnSpPr>
        <p:spPr>
          <a:xfrm flipV="1">
            <a:off x="6448364" y="1561667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52"/>
          <p:cNvCxnSpPr/>
          <p:nvPr/>
        </p:nvCxnSpPr>
        <p:spPr>
          <a:xfrm>
            <a:off x="3584714" y="6020981"/>
            <a:ext cx="3800" cy="23900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52"/>
          <p:cNvCxnSpPr/>
          <p:nvPr/>
        </p:nvCxnSpPr>
        <p:spPr>
          <a:xfrm>
            <a:off x="5877631" y="6053988"/>
            <a:ext cx="3312" cy="261851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speed"/>
          <p:cNvSpPr txBox="1">
            <a:spLocks noChangeArrowheads="1"/>
          </p:cNvSpPr>
          <p:nvPr/>
        </p:nvSpPr>
        <p:spPr bwMode="auto">
          <a:xfrm>
            <a:off x="4771438" y="6270559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82" name="Oval 81"/>
          <p:cNvSpPr/>
          <p:nvPr/>
        </p:nvSpPr>
        <p:spPr>
          <a:xfrm>
            <a:off x="7360031" y="4694296"/>
            <a:ext cx="1059599" cy="1025408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" name="speed"/>
          <p:cNvSpPr txBox="1">
            <a:spLocks noChangeArrowheads="1"/>
          </p:cNvSpPr>
          <p:nvPr/>
        </p:nvSpPr>
        <p:spPr bwMode="auto">
          <a:xfrm>
            <a:off x="7402723" y="5027319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cxnSp>
        <p:nvCxnSpPr>
          <p:cNvPr id="85" name="직선 연결선 52"/>
          <p:cNvCxnSpPr/>
          <p:nvPr/>
        </p:nvCxnSpPr>
        <p:spPr>
          <a:xfrm>
            <a:off x="6916325" y="5232400"/>
            <a:ext cx="432741" cy="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52"/>
          <p:cNvCxnSpPr>
            <a:stCxn id="121" idx="2"/>
            <a:endCxn id="119" idx="0"/>
          </p:cNvCxnSpPr>
          <p:nvPr/>
        </p:nvCxnSpPr>
        <p:spPr>
          <a:xfrm>
            <a:off x="5852388" y="4018056"/>
            <a:ext cx="2783" cy="12831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speed"/>
          <p:cNvSpPr txBox="1">
            <a:spLocks noChangeArrowheads="1"/>
          </p:cNvSpPr>
          <p:nvPr/>
        </p:nvSpPr>
        <p:spPr bwMode="auto">
          <a:xfrm>
            <a:off x="4651023" y="4146366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121" name="speed"/>
          <p:cNvSpPr txBox="1">
            <a:spLocks noChangeArrowheads="1"/>
          </p:cNvSpPr>
          <p:nvPr/>
        </p:nvSpPr>
        <p:spPr bwMode="auto">
          <a:xfrm>
            <a:off x="5451859" y="380261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21375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70628" y="302457"/>
            <a:ext cx="8785224" cy="41983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Step 5: Determine and document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780804" y="5804260"/>
            <a:ext cx="2919101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3665357" y="5962921"/>
            <a:ext cx="1395828" cy="5747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 flipH="1">
            <a:off x="141112" y="6217370"/>
            <a:ext cx="686932" cy="273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1244600"/>
            <a:ext cx="88011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dirty="0"/>
              <a:t>Your agency is required to document: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400" dirty="0"/>
              <a:t>testing decision-making process for every accident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400" dirty="0"/>
              <a:t>testing determination (to test or not to test)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400" dirty="0"/>
              <a:t>reason for delays in testing</a:t>
            </a:r>
          </a:p>
          <a:p>
            <a:pPr marL="800100" lvl="1" indent="-342900" algn="just">
              <a:buFont typeface="Arial"/>
              <a:buChar char="•"/>
            </a:pPr>
            <a:endParaRPr lang="en-US" sz="2400" dirty="0"/>
          </a:p>
          <a:p>
            <a:pPr marL="800100" lvl="1" indent="-342900" algn="just">
              <a:buFont typeface="Arial"/>
              <a:buChar char="•"/>
            </a:pPr>
            <a:endParaRPr lang="en-US" sz="2400" dirty="0"/>
          </a:p>
          <a:p>
            <a:pPr marL="800100" lvl="1" indent="-342900" algn="just">
              <a:buFont typeface="Arial"/>
              <a:buChar char="•"/>
            </a:pPr>
            <a:endParaRPr lang="en-US" sz="2400" dirty="0"/>
          </a:p>
          <a:p>
            <a:pPr lvl="1" algn="just"/>
            <a:endParaRPr lang="en-US" sz="800" dirty="0"/>
          </a:p>
          <a:p>
            <a:pPr marL="342900" indent="-342900" algn="just">
              <a:buFont typeface="Arial"/>
              <a:buChar char="•"/>
            </a:pPr>
            <a:r>
              <a:rPr lang="en-US" sz="2400" dirty="0"/>
              <a:t>Use of a standardized agency-issued form is a best practice </a:t>
            </a:r>
          </a:p>
          <a:p>
            <a:pPr lvl="1" algn="just"/>
            <a:r>
              <a:rPr lang="en-US" sz="2000" dirty="0"/>
              <a:t>(sample on next slide)</a:t>
            </a:r>
          </a:p>
        </p:txBody>
      </p:sp>
      <p:pic>
        <p:nvPicPr>
          <p:cNvPr id="6" name="Picture 5" descr="clipboar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565400"/>
            <a:ext cx="11176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7-02-21 at 1.07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248" y="1003300"/>
            <a:ext cx="5235152" cy="3878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 altLang="ko-KR" dirty="0"/>
              <a:t>Sample decision &amp; documentation form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FFB2781-B6CD-4EC1-B9C3-63C008690A0B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pic>
        <p:nvPicPr>
          <p:cNvPr id="8" name="Picture 7" descr="Screen Shot 2017-02-21 at 1.07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409700"/>
            <a:ext cx="5307519" cy="484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73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3"/>
          </p:nvPr>
        </p:nvSpPr>
        <p:spPr>
          <a:xfrm>
            <a:off x="4270963" y="3611985"/>
            <a:ext cx="4873037" cy="423193"/>
          </a:xfrm>
        </p:spPr>
        <p:txBody>
          <a:bodyPr/>
          <a:lstStyle/>
          <a:p>
            <a:r>
              <a:rPr lang="en-US" altLang="ko-KR" sz="3000" dirty="0"/>
              <a:t>Executing testing</a:t>
            </a: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5"/>
          </p:nvPr>
        </p:nvSpPr>
        <p:spPr>
          <a:xfrm>
            <a:off x="4408184" y="2553402"/>
            <a:ext cx="1597307" cy="846386"/>
          </a:xfrm>
        </p:spPr>
        <p:txBody>
          <a:bodyPr/>
          <a:lstStyle/>
          <a:p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F74E-B4A5-4AC5-9208-5754DED0CF4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60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702943" y="2133387"/>
            <a:ext cx="4153654" cy="276999"/>
          </a:xfrm>
        </p:spPr>
        <p:txBody>
          <a:bodyPr/>
          <a:lstStyle/>
          <a:p>
            <a:r>
              <a:rPr lang="en-US" altLang="ko-KR" sz="1800" dirty="0"/>
              <a:t>01. Topic introduction</a:t>
            </a:r>
            <a:endParaRPr lang="ko-KR" altLang="en-US" sz="1800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/>
          </p:nvPr>
        </p:nvSpPr>
        <p:spPr>
          <a:xfrm>
            <a:off x="3942316" y="2630974"/>
            <a:ext cx="4372892" cy="276999"/>
          </a:xfrm>
        </p:spPr>
        <p:txBody>
          <a:bodyPr/>
          <a:lstStyle/>
          <a:p>
            <a:r>
              <a:rPr lang="en-US" altLang="ko-KR" sz="1800" dirty="0"/>
              <a:t>02. FTA definition of an accident</a:t>
            </a:r>
            <a:endParaRPr lang="ko-KR" altLang="en-US" sz="180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4"/>
          </p:nvPr>
        </p:nvSpPr>
        <p:spPr>
          <a:xfrm>
            <a:off x="4426281" y="3132734"/>
            <a:ext cx="3406798" cy="276999"/>
          </a:xfrm>
        </p:spPr>
        <p:txBody>
          <a:bodyPr/>
          <a:lstStyle/>
          <a:p>
            <a:r>
              <a:rPr lang="en-US" altLang="ko-KR" sz="1800" dirty="0"/>
              <a:t>03. Decision-making process</a:t>
            </a:r>
            <a:endParaRPr lang="ko-KR" altLang="en-US" sz="180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5"/>
          </p:nvPr>
        </p:nvSpPr>
        <p:spPr>
          <a:xfrm>
            <a:off x="4859446" y="3634023"/>
            <a:ext cx="2691808" cy="276999"/>
          </a:xfrm>
        </p:spPr>
        <p:txBody>
          <a:bodyPr/>
          <a:lstStyle/>
          <a:p>
            <a:r>
              <a:rPr lang="en-US" altLang="ko-KR" sz="1800" dirty="0"/>
              <a:t>04. Executing testing</a:t>
            </a:r>
            <a:endParaRPr lang="ko-KR" altLang="en-US" sz="1800" dirty="0"/>
          </a:p>
        </p:txBody>
      </p:sp>
      <p:sp>
        <p:nvSpPr>
          <p:cNvPr id="6" name="텍스트 개체 틀 5"/>
          <p:cNvSpPr>
            <a:spLocks noGrp="1"/>
          </p:cNvSpPr>
          <p:nvPr>
            <p:ph type="body" sz="quarter" idx="16"/>
          </p:nvPr>
        </p:nvSpPr>
        <p:spPr>
          <a:xfrm>
            <a:off x="5276150" y="4100504"/>
            <a:ext cx="2691808" cy="276999"/>
          </a:xfrm>
        </p:spPr>
        <p:txBody>
          <a:bodyPr/>
          <a:lstStyle/>
          <a:p>
            <a:r>
              <a:rPr lang="en-US" altLang="ko-KR" sz="1800" dirty="0"/>
              <a:t>05. DER duties</a:t>
            </a:r>
            <a:endParaRPr lang="ko-KR" altLang="en-US" sz="1800" dirty="0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23"/>
          </p:nvPr>
        </p:nvSpPr>
        <p:spPr>
          <a:xfrm>
            <a:off x="3673272" y="1493249"/>
            <a:ext cx="3518119" cy="338554"/>
          </a:xfrm>
        </p:spPr>
        <p:txBody>
          <a:bodyPr/>
          <a:lstStyle/>
          <a:p>
            <a:r>
              <a:rPr lang="en-US" altLang="ko-KR" dirty="0"/>
              <a:t>Session Agenda</a:t>
            </a:r>
          </a:p>
        </p:txBody>
      </p:sp>
      <p:sp>
        <p:nvSpPr>
          <p:cNvPr id="22" name="텍스트 개체 틀 5"/>
          <p:cNvSpPr>
            <a:spLocks noGrp="1"/>
          </p:cNvSpPr>
          <p:nvPr>
            <p:ph type="body" sz="quarter" idx="16"/>
          </p:nvPr>
        </p:nvSpPr>
        <p:spPr>
          <a:xfrm>
            <a:off x="6121522" y="5049712"/>
            <a:ext cx="2484845" cy="276999"/>
          </a:xfrm>
        </p:spPr>
        <p:txBody>
          <a:bodyPr/>
          <a:lstStyle/>
          <a:p>
            <a:r>
              <a:rPr lang="en-US" altLang="ko-KR" sz="1800" dirty="0"/>
              <a:t>07. Wrap-up</a:t>
            </a:r>
            <a:endParaRPr lang="ko-KR" altLang="en-US" sz="1800" dirty="0"/>
          </a:p>
        </p:txBody>
      </p:sp>
      <p:sp>
        <p:nvSpPr>
          <p:cNvPr id="10" name="텍스트 개체 틀 5"/>
          <p:cNvSpPr>
            <a:spLocks noGrp="1"/>
          </p:cNvSpPr>
          <p:nvPr>
            <p:ph type="body" sz="quarter" idx="16"/>
          </p:nvPr>
        </p:nvSpPr>
        <p:spPr>
          <a:xfrm>
            <a:off x="5688195" y="4578872"/>
            <a:ext cx="2691808" cy="276999"/>
          </a:xfrm>
        </p:spPr>
        <p:txBody>
          <a:bodyPr/>
          <a:lstStyle/>
          <a:p>
            <a:r>
              <a:rPr lang="en-US" altLang="ko-KR" sz="1800" dirty="0"/>
              <a:t>06. Scenarios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91379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Notify employee &amp; arrange testing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1627471" y="5644334"/>
            <a:ext cx="2919101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>
            <a:off x="686741" y="5972088"/>
            <a:ext cx="1012468" cy="4339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441" y="1465676"/>
            <a:ext cx="885237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200" dirty="0"/>
              <a:t>Notify employee of the requirement to submit to post-accident testing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Both drug </a:t>
            </a:r>
            <a:r>
              <a:rPr lang="en-US" sz="2200" u="sng" dirty="0"/>
              <a:t>and</a:t>
            </a:r>
            <a:r>
              <a:rPr lang="en-US" sz="2200" dirty="0"/>
              <a:t> alcohol tests are required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Employee must remain readily available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Contact DER, if this is your agency’s protocol</a:t>
            </a:r>
          </a:p>
          <a:p>
            <a:pPr lvl="1" algn="just"/>
            <a:endParaRPr lang="en-US" sz="2200" dirty="0"/>
          </a:p>
          <a:p>
            <a:pPr marL="342900" indent="-342900" algn="just">
              <a:buFont typeface="Arial"/>
              <a:buChar char="•"/>
            </a:pPr>
            <a:r>
              <a:rPr lang="en-US" sz="2200" dirty="0"/>
              <a:t>Coordinate specimen collection and alcohol testing services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Locate a urine collector and alcohol test technician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Alcohol testing must be prioritized, if at all </a:t>
            </a:r>
            <a:r>
              <a:rPr lang="en-US" sz="2200" dirty="0" smtClean="0"/>
              <a:t>practicable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Must use a DOT Alcohol Testing Form (ATF) for alcohol </a:t>
            </a:r>
            <a:r>
              <a:rPr lang="en-US" sz="2200" dirty="0" smtClean="0"/>
              <a:t>test</a:t>
            </a:r>
            <a:endParaRPr lang="en-US" sz="2200" dirty="0"/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Must use a Federal Custody and Control </a:t>
            </a:r>
            <a:r>
              <a:rPr lang="en-US" sz="2200" dirty="0" smtClean="0"/>
              <a:t>Form </a:t>
            </a:r>
            <a:r>
              <a:rPr lang="en-US" sz="2200" dirty="0"/>
              <a:t>(CCF) for drug </a:t>
            </a:r>
            <a:r>
              <a:rPr lang="en-US" sz="2200" dirty="0" smtClean="0"/>
              <a:t>test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 smtClean="0"/>
              <a:t>Transport </a:t>
            </a:r>
            <a:r>
              <a:rPr lang="en-US" sz="2200" dirty="0"/>
              <a:t>employee to testing facilities (not required, best practice)</a:t>
            </a:r>
          </a:p>
        </p:txBody>
      </p:sp>
      <p:sp>
        <p:nvSpPr>
          <p:cNvPr id="8" name="타원 39"/>
          <p:cNvSpPr/>
          <p:nvPr/>
        </p:nvSpPr>
        <p:spPr>
          <a:xfrm>
            <a:off x="7323196" y="2049405"/>
            <a:ext cx="1335852" cy="132644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10" name="Picture 9" descr="74af29e4a58ef5b90a184d5264d47342.png"/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268" y="2162218"/>
            <a:ext cx="642813" cy="109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7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Document testing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 flipH="1">
            <a:off x="122295" y="5719594"/>
            <a:ext cx="3132667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3264370" y="6037939"/>
            <a:ext cx="1166518" cy="4339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868" y="1153821"/>
            <a:ext cx="87112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dirty="0"/>
          </a:p>
          <a:p>
            <a:pPr marL="342900" indent="-342900" algn="just">
              <a:buFont typeface="Arial"/>
              <a:buChar char="•"/>
            </a:pPr>
            <a:r>
              <a:rPr lang="en-US" sz="2200" dirty="0"/>
              <a:t>Complete the documentation: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Document the time and location of testing 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If alcohol testing is delayed beyond the first 2 hours, document the </a:t>
            </a:r>
            <a:endParaRPr lang="en-US" sz="2200" dirty="0" smtClean="0"/>
          </a:p>
          <a:p>
            <a:pPr marL="801688" lvl="1" algn="just"/>
            <a:r>
              <a:rPr lang="en-US" sz="2200" dirty="0" smtClean="0"/>
              <a:t>reason (</a:t>
            </a:r>
            <a:r>
              <a:rPr lang="en-US" sz="2200" b="1" dirty="0" smtClean="0"/>
              <a:t>required</a:t>
            </a:r>
            <a:r>
              <a:rPr lang="en-US" sz="2200" dirty="0" smtClean="0"/>
              <a:t>) and </a:t>
            </a:r>
            <a:r>
              <a:rPr lang="en-US" sz="2200" dirty="0"/>
              <a:t>continue to document every 2 hours until </a:t>
            </a:r>
            <a:endParaRPr lang="en-US" sz="2200" dirty="0" smtClean="0"/>
          </a:p>
          <a:p>
            <a:pPr marL="801688" lvl="1" algn="just"/>
            <a:r>
              <a:rPr lang="en-US" sz="2200" dirty="0" smtClean="0"/>
              <a:t>testing occurs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 smtClean="0"/>
              <a:t>If urine collection takes place before alcohol test, document reason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 smtClean="0"/>
              <a:t>Document </a:t>
            </a:r>
            <a:r>
              <a:rPr lang="en-US" sz="2200" dirty="0"/>
              <a:t>any issues related to the testing process</a:t>
            </a:r>
          </a:p>
          <a:p>
            <a:pPr marL="1257300" lvl="2" indent="-342900" algn="just">
              <a:buFont typeface="Arial"/>
              <a:buChar char="•"/>
            </a:pPr>
            <a:r>
              <a:rPr lang="en-US" sz="2200" dirty="0"/>
              <a:t>Employee refusals, shy bladder, odd behavior, etc.</a:t>
            </a:r>
          </a:p>
          <a:p>
            <a:pPr marL="800100" lvl="1" indent="-342900" algn="just">
              <a:buFont typeface="Arial"/>
              <a:buChar char="•"/>
            </a:pPr>
            <a:endParaRPr lang="en-US" sz="2200" dirty="0"/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If 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</a:rPr>
              <a:t>8</a:t>
            </a:r>
            <a:r>
              <a:rPr lang="en-US" sz="2200" dirty="0"/>
              <a:t> hours passes, cease all attempts to conduct alcohol testing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If </a:t>
            </a:r>
            <a:r>
              <a:rPr lang="en-US" sz="2400" b="1" dirty="0">
                <a:solidFill>
                  <a:srgbClr val="403152"/>
                </a:solidFill>
              </a:rPr>
              <a:t>32</a:t>
            </a:r>
            <a:r>
              <a:rPr lang="en-US" sz="2200" dirty="0"/>
              <a:t> hours passes, cease all attempts to conduct drug testing</a:t>
            </a:r>
          </a:p>
          <a:p>
            <a:pPr marL="1257300" lvl="2" indent="-342900" algn="just">
              <a:buFont typeface="Arial"/>
              <a:buChar char="•"/>
            </a:pPr>
            <a:r>
              <a:rPr lang="en-US" sz="2200" dirty="0"/>
              <a:t>You </a:t>
            </a:r>
            <a:r>
              <a:rPr lang="en-US" sz="2200" b="1" u="sng" dirty="0"/>
              <a:t>must</a:t>
            </a:r>
            <a:r>
              <a:rPr lang="en-US" sz="2200" dirty="0"/>
              <a:t> document reason for failing to conduct tests</a:t>
            </a:r>
          </a:p>
          <a:p>
            <a:pPr lvl="1" algn="just"/>
            <a:endParaRPr lang="en-US" sz="2000" dirty="0"/>
          </a:p>
        </p:txBody>
      </p:sp>
      <p:sp>
        <p:nvSpPr>
          <p:cNvPr id="14" name="타원 39"/>
          <p:cNvSpPr/>
          <p:nvPr/>
        </p:nvSpPr>
        <p:spPr>
          <a:xfrm>
            <a:off x="6222059" y="907346"/>
            <a:ext cx="1335852" cy="132644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13" name="Picture 12" descr="clipboard.png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192" y="1044223"/>
            <a:ext cx="974607" cy="974607"/>
          </a:xfrm>
          <a:prstGeom prst="rect">
            <a:avLst/>
          </a:prstGeom>
        </p:spPr>
      </p:pic>
      <p:sp>
        <p:nvSpPr>
          <p:cNvPr id="18" name="타원 39"/>
          <p:cNvSpPr/>
          <p:nvPr/>
        </p:nvSpPr>
        <p:spPr>
          <a:xfrm>
            <a:off x="7696199" y="5200460"/>
            <a:ext cx="1209793" cy="121449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15" name="Picture 14" descr="clock.png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037" y="5437054"/>
            <a:ext cx="763411" cy="76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3"/>
          </p:nvPr>
        </p:nvSpPr>
        <p:spPr>
          <a:xfrm>
            <a:off x="4408184" y="3589500"/>
            <a:ext cx="4873037" cy="423193"/>
          </a:xfrm>
        </p:spPr>
        <p:txBody>
          <a:bodyPr/>
          <a:lstStyle/>
          <a:p>
            <a:r>
              <a:rPr lang="en-US" altLang="ko-KR" sz="3000" dirty="0"/>
              <a:t>DER duties</a:t>
            </a: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5"/>
          </p:nvPr>
        </p:nvSpPr>
        <p:spPr>
          <a:xfrm>
            <a:off x="4408184" y="2553402"/>
            <a:ext cx="1597307" cy="846386"/>
          </a:xfrm>
        </p:spPr>
        <p:txBody>
          <a:bodyPr/>
          <a:lstStyle/>
          <a:p>
            <a:r>
              <a:rPr lang="en-US" altLang="ko-KR" dirty="0"/>
              <a:t>05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F74E-B4A5-4AC5-9208-5754DED0CF49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729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70628" y="302457"/>
            <a:ext cx="8785224" cy="41983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DER duties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780804" y="5804260"/>
            <a:ext cx="2919101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3665357" y="5962921"/>
            <a:ext cx="1395828" cy="5747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 flipH="1">
            <a:off x="141112" y="6217370"/>
            <a:ext cx="686932" cy="273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3100" y="1079500"/>
            <a:ext cx="82550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algn="just">
              <a:buFont typeface="Arial"/>
              <a:buChar char="•"/>
            </a:pPr>
            <a:r>
              <a:rPr lang="en-US" sz="2400" dirty="0"/>
              <a:t>Collect all documents related to the event:</a:t>
            </a:r>
          </a:p>
          <a:p>
            <a:pPr marL="1257300" lvl="2" indent="-342900" algn="just">
              <a:buFont typeface="Wingdings" charset="2"/>
              <a:buChar char="ü"/>
            </a:pPr>
            <a:r>
              <a:rPr lang="en-US" sz="2400" dirty="0"/>
              <a:t>Decision and Documentation form</a:t>
            </a:r>
          </a:p>
          <a:p>
            <a:pPr marL="1257300" lvl="2" indent="-342900" algn="just">
              <a:buFont typeface="Wingdings" charset="2"/>
              <a:buChar char="ü"/>
            </a:pPr>
            <a:r>
              <a:rPr lang="en-US" sz="2400" dirty="0"/>
              <a:t>Testing Notification Form (written notice to employee)</a:t>
            </a:r>
          </a:p>
          <a:p>
            <a:pPr marL="1257300" lvl="2" indent="-342900" algn="just">
              <a:buFont typeface="Wingdings" charset="2"/>
              <a:buChar char="ü"/>
            </a:pPr>
            <a:r>
              <a:rPr lang="en-US" sz="2400" dirty="0"/>
              <a:t>Employer copy of CCF </a:t>
            </a:r>
          </a:p>
          <a:p>
            <a:pPr marL="1257300" lvl="2" indent="-342900" algn="just">
              <a:buFont typeface="Wingdings" charset="2"/>
              <a:buChar char="ü"/>
            </a:pPr>
            <a:r>
              <a:rPr lang="en-US" sz="2400" dirty="0"/>
              <a:t>Employer copy of ATF</a:t>
            </a:r>
          </a:p>
          <a:p>
            <a:pPr marL="1257300" lvl="2" indent="-342900" algn="just">
              <a:buFont typeface="Wingdings" charset="2"/>
              <a:buChar char="ü"/>
            </a:pPr>
            <a:r>
              <a:rPr lang="en-US" sz="2400" dirty="0"/>
              <a:t>MRO verified drug test result</a:t>
            </a:r>
          </a:p>
          <a:p>
            <a:pPr lvl="2" algn="just"/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Note:  If FTA testing was </a:t>
            </a:r>
            <a:r>
              <a:rPr lang="en-US" sz="2400" u="sng" dirty="0"/>
              <a:t>unable to be performed</a:t>
            </a:r>
            <a:r>
              <a:rPr lang="en-US" sz="2400" dirty="0"/>
              <a:t>, test results </a:t>
            </a:r>
            <a:r>
              <a:rPr lang="en-US" sz="2400" dirty="0" smtClean="0"/>
              <a:t> </a:t>
            </a:r>
            <a:r>
              <a:rPr lang="en-US" sz="2400" u="sng" dirty="0" smtClean="0"/>
              <a:t>obtained</a:t>
            </a:r>
            <a:r>
              <a:rPr lang="en-US" sz="2400" dirty="0" smtClean="0"/>
              <a:t> </a:t>
            </a:r>
            <a:r>
              <a:rPr lang="en-US" sz="2400" dirty="0"/>
              <a:t>from Federal, State or local authorities may be used </a:t>
            </a:r>
            <a:r>
              <a:rPr lang="en-US" sz="2400" dirty="0" smtClean="0"/>
              <a:t> to </a:t>
            </a:r>
            <a:r>
              <a:rPr lang="en-US" sz="2400" dirty="0"/>
              <a:t>complete your records.  Positive test results should be </a:t>
            </a:r>
          </a:p>
          <a:p>
            <a:r>
              <a:rPr lang="en-US" sz="2400" dirty="0"/>
              <a:t>     treated just as a positive DOT drug or alcohol test result. </a:t>
            </a:r>
            <a:endParaRPr lang="en-US" sz="800" dirty="0"/>
          </a:p>
          <a:p>
            <a:pPr algn="just"/>
            <a:endParaRPr lang="en-US" sz="2000" dirty="0"/>
          </a:p>
          <a:p>
            <a:pPr marL="342900" indent="-342900" algn="just">
              <a:buFont typeface="Arial"/>
              <a:buChar char="•"/>
            </a:pPr>
            <a:endParaRPr lang="en-US" sz="2000" dirty="0"/>
          </a:p>
        </p:txBody>
      </p:sp>
      <p:sp>
        <p:nvSpPr>
          <p:cNvPr id="8" name="타원 47"/>
          <p:cNvSpPr/>
          <p:nvPr/>
        </p:nvSpPr>
        <p:spPr>
          <a:xfrm>
            <a:off x="101601" y="1096903"/>
            <a:ext cx="1117599" cy="1062097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2" name="Picture 1" descr="Simpleicons_Interface_folder-download-symbol-with-down-arrow.png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0" y="1219200"/>
            <a:ext cx="753531" cy="7535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5333" y="6550223"/>
            <a:ext cx="2634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* Resources will be provided</a:t>
            </a:r>
          </a:p>
        </p:txBody>
      </p:sp>
    </p:spTree>
    <p:extLst>
      <p:ext uri="{BB962C8B-B14F-4D97-AF65-F5344CB8AC3E}">
        <p14:creationId xmlns:p14="http://schemas.microsoft.com/office/powerpoint/2010/main" val="40050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70628" y="302457"/>
            <a:ext cx="8785224" cy="41983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DER duties cont. 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 flipH="1">
            <a:off x="1281290" y="5861645"/>
            <a:ext cx="2041396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139700" y="6298873"/>
            <a:ext cx="963790" cy="396877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 flipH="1">
            <a:off x="3253553" y="6412573"/>
            <a:ext cx="686932" cy="273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892" y="1055510"/>
            <a:ext cx="84676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200" dirty="0"/>
              <a:t>Review documentation to:</a:t>
            </a:r>
          </a:p>
          <a:p>
            <a:pPr marL="800100" lvl="1" indent="-342900" algn="just">
              <a:buFont typeface="Wingdings" charset="2"/>
              <a:buChar char="ü"/>
            </a:pPr>
            <a:r>
              <a:rPr lang="en-US" sz="2200" dirty="0"/>
              <a:t>Confirm that definition/thresholds of an accident were met</a:t>
            </a:r>
          </a:p>
          <a:p>
            <a:pPr marL="800100" lvl="1" indent="-342900" algn="just">
              <a:buFont typeface="Wingdings" charset="2"/>
              <a:buChar char="ü"/>
            </a:pPr>
            <a:r>
              <a:rPr lang="en-US" sz="2200" dirty="0"/>
              <a:t>Confirm that covered employees could not be discounted</a:t>
            </a:r>
          </a:p>
          <a:p>
            <a:pPr marL="800100" lvl="1" indent="-342900" algn="just">
              <a:buFont typeface="Wingdings" charset="2"/>
              <a:buChar char="ü"/>
            </a:pPr>
            <a:r>
              <a:rPr lang="en-US" sz="2200" dirty="0"/>
              <a:t>Determine cause for delays in testing (and address them)</a:t>
            </a:r>
          </a:p>
          <a:p>
            <a:pPr marL="800100" lvl="1" indent="-342900" algn="just">
              <a:buFont typeface="Wingdings" charset="2"/>
              <a:buChar char="ü"/>
            </a:pPr>
            <a:r>
              <a:rPr lang="en-US" sz="2200" dirty="0"/>
              <a:t>Ensure that alcohol test was performed first</a:t>
            </a:r>
          </a:p>
          <a:p>
            <a:pPr marL="800100" lvl="1" indent="-342900" algn="just">
              <a:buFont typeface="Wingdings" charset="2"/>
              <a:buChar char="ü"/>
            </a:pPr>
            <a:r>
              <a:rPr lang="en-US" sz="2200" dirty="0"/>
              <a:t>Check for any errors of omissions on CCF &amp; ATF</a:t>
            </a:r>
          </a:p>
          <a:p>
            <a:pPr marL="800100" lvl="1" indent="-342900" algn="just">
              <a:buFont typeface="Wingdings" charset="2"/>
              <a:buChar char="ü"/>
            </a:pPr>
            <a:r>
              <a:rPr lang="en-US" sz="2200" dirty="0"/>
              <a:t>Determine if refresher training for decision-maker is needed</a:t>
            </a:r>
          </a:p>
          <a:p>
            <a:pPr lvl="1" algn="just"/>
            <a:endParaRPr lang="en-US" sz="2200" dirty="0"/>
          </a:p>
          <a:p>
            <a:pPr marL="342900" indent="-342900" algn="just">
              <a:buFont typeface="Arial"/>
              <a:buChar char="•"/>
            </a:pPr>
            <a:r>
              <a:rPr lang="en-US" sz="2200" dirty="0"/>
              <a:t>If applicable, provide a </a:t>
            </a:r>
            <a:r>
              <a:rPr lang="en-US" sz="2200" u="sng" dirty="0"/>
              <a:t>copy</a:t>
            </a:r>
            <a:r>
              <a:rPr lang="en-US" sz="2200" dirty="0"/>
              <a:t> of Decision and Documentation form to </a:t>
            </a:r>
            <a:r>
              <a:rPr lang="en-US" sz="2200" dirty="0" smtClean="0"/>
              <a:t> other </a:t>
            </a:r>
            <a:r>
              <a:rPr lang="en-US" sz="2200" dirty="0"/>
              <a:t>departments (i.e.; training, safety, risk management, etc.)</a:t>
            </a:r>
          </a:p>
          <a:p>
            <a:pPr algn="just"/>
            <a:endParaRPr lang="en-US" sz="2200" dirty="0"/>
          </a:p>
          <a:p>
            <a:pPr marL="342900" indent="-342900" algn="just">
              <a:buFont typeface="Arial"/>
              <a:buChar char="•"/>
            </a:pPr>
            <a:r>
              <a:rPr lang="en-US" sz="2200" dirty="0"/>
              <a:t>File and retain documents for a minimum of 2 years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If test(s) are positive retain paperwork for at least 5 years</a:t>
            </a:r>
          </a:p>
          <a:p>
            <a:pPr algn="just"/>
            <a:endParaRPr lang="en-US" sz="2000" dirty="0"/>
          </a:p>
        </p:txBody>
      </p:sp>
      <p:sp>
        <p:nvSpPr>
          <p:cNvPr id="8" name="타원 47"/>
          <p:cNvSpPr/>
          <p:nvPr/>
        </p:nvSpPr>
        <p:spPr>
          <a:xfrm>
            <a:off x="7759700" y="4470400"/>
            <a:ext cx="1168400" cy="11176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2" name="Picture 1" descr="Simpleicons_Interface_folder-download-symbol-with-down-arrow.png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81" y="4617152"/>
            <a:ext cx="798219" cy="798219"/>
          </a:xfrm>
          <a:prstGeom prst="rect">
            <a:avLst/>
          </a:prstGeom>
        </p:spPr>
      </p:pic>
      <p:sp>
        <p:nvSpPr>
          <p:cNvPr id="11" name="타원 47"/>
          <p:cNvSpPr/>
          <p:nvPr/>
        </p:nvSpPr>
        <p:spPr>
          <a:xfrm>
            <a:off x="7858476" y="1661818"/>
            <a:ext cx="1192859" cy="1187214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7" name="Picture 6" descr="634483-SEO_Audit-512.png"/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851" y="1740369"/>
            <a:ext cx="818445" cy="96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2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3"/>
          </p:nvPr>
        </p:nvSpPr>
        <p:spPr>
          <a:xfrm>
            <a:off x="4270963" y="3611985"/>
            <a:ext cx="4873037" cy="882293"/>
          </a:xfrm>
        </p:spPr>
        <p:txBody>
          <a:bodyPr/>
          <a:lstStyle/>
          <a:p>
            <a:r>
              <a:rPr lang="en-US" altLang="ko-KR" sz="3000" dirty="0"/>
              <a:t>Scenarios</a:t>
            </a:r>
          </a:p>
          <a:p>
            <a:r>
              <a:rPr lang="en-US" altLang="ko-KR" sz="2400" b="0" dirty="0"/>
              <a:t>Interactive group activity</a:t>
            </a: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5"/>
          </p:nvPr>
        </p:nvSpPr>
        <p:spPr>
          <a:xfrm>
            <a:off x="4408184" y="2553402"/>
            <a:ext cx="1597307" cy="846386"/>
          </a:xfrm>
        </p:spPr>
        <p:txBody>
          <a:bodyPr/>
          <a:lstStyle/>
          <a:p>
            <a:r>
              <a:rPr lang="en-US" altLang="ko-KR" dirty="0"/>
              <a:t>06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F74E-B4A5-4AC5-9208-5754DED0CF49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245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70628" y="302457"/>
            <a:ext cx="8785224" cy="41983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Scenario #1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3666084" y="5860705"/>
            <a:ext cx="2919101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880764" y="5953514"/>
            <a:ext cx="1395828" cy="5747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>
            <a:off x="206963" y="6180667"/>
            <a:ext cx="725555" cy="310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2364" y="2281296"/>
            <a:ext cx="8683036" cy="319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/>
              <a:t>Bus driver called base on his radio and said that a young child fell from the seat while bus was loading passengers (not moving).   The child’s father </a:t>
            </a:r>
          </a:p>
          <a:p>
            <a:pPr algn="just">
              <a:lnSpc>
                <a:spcPct val="130000"/>
              </a:lnSpc>
            </a:pPr>
            <a:r>
              <a:rPr lang="en-US" sz="2200" dirty="0"/>
              <a:t>requested medical care for his son. </a:t>
            </a:r>
          </a:p>
          <a:p>
            <a:pPr algn="just">
              <a:lnSpc>
                <a:spcPct val="130000"/>
              </a:lnSpc>
            </a:pPr>
            <a:endParaRPr lang="en-US" sz="800" dirty="0"/>
          </a:p>
          <a:p>
            <a:pPr algn="just">
              <a:lnSpc>
                <a:spcPct val="130000"/>
              </a:lnSpc>
            </a:pPr>
            <a:r>
              <a:rPr lang="en-US" sz="2200" dirty="0"/>
              <a:t>Supervisor arrived on scene while father and child were awaiting EMS.  </a:t>
            </a:r>
          </a:p>
          <a:p>
            <a:pPr algn="just">
              <a:lnSpc>
                <a:spcPct val="130000"/>
              </a:lnSpc>
            </a:pPr>
            <a:r>
              <a:rPr lang="en-US" sz="2200" dirty="0"/>
              <a:t>Child was transported for medical treatment away from the scene. </a:t>
            </a:r>
          </a:p>
          <a:p>
            <a:pPr algn="just">
              <a:lnSpc>
                <a:spcPct val="130000"/>
              </a:lnSpc>
            </a:pP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endParaRPr lang="en-US" sz="8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Is FTA testing of the operator authorized? </a:t>
            </a:r>
          </a:p>
        </p:txBody>
      </p:sp>
      <p:sp>
        <p:nvSpPr>
          <p:cNvPr id="11" name="타원 47"/>
          <p:cNvSpPr/>
          <p:nvPr/>
        </p:nvSpPr>
        <p:spPr>
          <a:xfrm>
            <a:off x="3758259" y="905934"/>
            <a:ext cx="1352786" cy="132644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96828" y="993893"/>
            <a:ext cx="867272" cy="98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39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타원 60"/>
          <p:cNvSpPr/>
          <p:nvPr/>
        </p:nvSpPr>
        <p:spPr>
          <a:xfrm>
            <a:off x="4140200" y="45607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60"/>
          <p:cNvSpPr/>
          <p:nvPr/>
        </p:nvSpPr>
        <p:spPr>
          <a:xfrm>
            <a:off x="4114800" y="26938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Oval 115"/>
          <p:cNvSpPr/>
          <p:nvPr/>
        </p:nvSpPr>
        <p:spPr>
          <a:xfrm>
            <a:off x="609600" y="1046400"/>
            <a:ext cx="2540000" cy="2585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5" name="타원 60"/>
          <p:cNvSpPr/>
          <p:nvPr/>
        </p:nvSpPr>
        <p:spPr>
          <a:xfrm>
            <a:off x="4102100" y="9158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Determine if accident definition is met</a:t>
            </a: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971883" y="1408835"/>
            <a:ext cx="1809417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the event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associated 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the </a:t>
            </a: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OPERATION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vehicle 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(including lift)?</a:t>
            </a:r>
          </a:p>
        </p:txBody>
      </p:sp>
      <p:sp>
        <p:nvSpPr>
          <p:cNvPr id="68" name="speed"/>
          <p:cNvSpPr txBox="1">
            <a:spLocks noChangeArrowheads="1"/>
          </p:cNvSpPr>
          <p:nvPr/>
        </p:nvSpPr>
        <p:spPr bwMode="auto">
          <a:xfrm>
            <a:off x="4317877" y="1519731"/>
            <a:ext cx="1241777" cy="3385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2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Fatality?</a:t>
            </a:r>
          </a:p>
        </p:txBody>
      </p:sp>
      <p:sp>
        <p:nvSpPr>
          <p:cNvPr id="80" name="speed"/>
          <p:cNvSpPr txBox="1">
            <a:spLocks noChangeArrowheads="1"/>
          </p:cNvSpPr>
          <p:nvPr/>
        </p:nvSpPr>
        <p:spPr bwMode="auto">
          <a:xfrm>
            <a:off x="4338461" y="2926070"/>
            <a:ext cx="1241777" cy="12311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Bodily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injury w/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 smtClean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medical away?</a:t>
            </a:r>
            <a:endParaRPr lang="en-US" altLang="ko-KR" b="1" dirty="0">
              <a:solidFill>
                <a:schemeClr val="bg1">
                  <a:lumMod val="95000"/>
                </a:schemeClr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1" name="speed"/>
          <p:cNvSpPr txBox="1">
            <a:spLocks noChangeArrowheads="1"/>
          </p:cNvSpPr>
          <p:nvPr/>
        </p:nvSpPr>
        <p:spPr bwMode="auto">
          <a:xfrm>
            <a:off x="4327414" y="4921536"/>
            <a:ext cx="1219985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Disabling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damage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w/tow?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7100" y="1231900"/>
            <a:ext cx="520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04A7B"/>
                </a:solidFill>
              </a:rPr>
              <a:t>2.</a:t>
            </a: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r>
              <a:rPr lang="en-US" sz="2400" dirty="0">
                <a:solidFill>
                  <a:srgbClr val="604A7B"/>
                </a:solidFill>
              </a:rPr>
              <a:t>3.</a:t>
            </a: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r>
              <a:rPr lang="en-US" sz="2400" dirty="0">
                <a:solidFill>
                  <a:srgbClr val="604A7B"/>
                </a:solidFill>
              </a:rPr>
              <a:t>4.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" y="1231900"/>
            <a:ext cx="41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54912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/>
          <p:cNvSpPr/>
          <p:nvPr/>
        </p:nvSpPr>
        <p:spPr>
          <a:xfrm>
            <a:off x="5130801" y="2412058"/>
            <a:ext cx="1401702" cy="141111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84666" y="1211500"/>
            <a:ext cx="1937927" cy="1987018"/>
          </a:xfrm>
          <a:prstGeom prst="ellipse">
            <a:avLst/>
          </a:prstGeom>
          <a:solidFill>
            <a:srgbClr val="31859C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7356267" y="1071700"/>
            <a:ext cx="1065118" cy="1065116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" name="타원 60"/>
          <p:cNvSpPr/>
          <p:nvPr/>
        </p:nvSpPr>
        <p:spPr>
          <a:xfrm>
            <a:off x="2953927" y="903111"/>
            <a:ext cx="1232370" cy="1241778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타원 60"/>
          <p:cNvSpPr/>
          <p:nvPr/>
        </p:nvSpPr>
        <p:spPr>
          <a:xfrm>
            <a:off x="2916297" y="4459111"/>
            <a:ext cx="1364074" cy="1307629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타원 60"/>
          <p:cNvSpPr/>
          <p:nvPr/>
        </p:nvSpPr>
        <p:spPr>
          <a:xfrm>
            <a:off x="2925703" y="2540000"/>
            <a:ext cx="1373482" cy="1335851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5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Work through the thresholds</a:t>
            </a: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222583" y="1413128"/>
            <a:ext cx="166510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the event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associated 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the </a:t>
            </a:r>
          </a:p>
          <a:p>
            <a:pPr algn="ctr"/>
            <a:r>
              <a:rPr lang="en-US" altLang="ko-KR" sz="16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OPERATION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vehicle 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(including lift)?</a:t>
            </a:r>
          </a:p>
        </p:txBody>
      </p:sp>
      <p:sp>
        <p:nvSpPr>
          <p:cNvPr id="65" name="speed"/>
          <p:cNvSpPr txBox="1">
            <a:spLocks noChangeArrowheads="1"/>
          </p:cNvSpPr>
          <p:nvPr/>
        </p:nvSpPr>
        <p:spPr bwMode="auto">
          <a:xfrm>
            <a:off x="1801781" y="178942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68" name="speed"/>
          <p:cNvSpPr txBox="1">
            <a:spLocks noChangeArrowheads="1"/>
          </p:cNvSpPr>
          <p:nvPr/>
        </p:nvSpPr>
        <p:spPr bwMode="auto">
          <a:xfrm>
            <a:off x="2984377" y="1341931"/>
            <a:ext cx="1241777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Fatalit</a:t>
            </a:r>
            <a:r>
              <a:rPr lang="en-US" altLang="ko-KR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y?</a:t>
            </a:r>
          </a:p>
        </p:txBody>
      </p:sp>
      <p:sp>
        <p:nvSpPr>
          <p:cNvPr id="69" name="speed"/>
          <p:cNvSpPr txBox="1">
            <a:spLocks noChangeArrowheads="1"/>
          </p:cNvSpPr>
          <p:nvPr/>
        </p:nvSpPr>
        <p:spPr bwMode="auto">
          <a:xfrm>
            <a:off x="3967367" y="1433827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2" name="speed"/>
          <p:cNvSpPr txBox="1">
            <a:spLocks noChangeArrowheads="1"/>
          </p:cNvSpPr>
          <p:nvPr/>
        </p:nvSpPr>
        <p:spPr bwMode="auto">
          <a:xfrm>
            <a:off x="7370739" y="1364073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sp>
        <p:nvSpPr>
          <p:cNvPr id="80" name="speed"/>
          <p:cNvSpPr txBox="1">
            <a:spLocks noChangeArrowheads="1"/>
          </p:cNvSpPr>
          <p:nvPr/>
        </p:nvSpPr>
        <p:spPr bwMode="auto">
          <a:xfrm>
            <a:off x="2993914" y="2633061"/>
            <a:ext cx="1241777" cy="116955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9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Bodily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9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injury w/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900" b="1" dirty="0" smtClean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medical away?</a:t>
            </a:r>
            <a:endParaRPr lang="en-US" altLang="ko-KR" sz="1900" b="1" dirty="0">
              <a:solidFill>
                <a:schemeClr val="bg1">
                  <a:lumMod val="95000"/>
                </a:schemeClr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1" name="speed"/>
          <p:cNvSpPr txBox="1">
            <a:spLocks noChangeArrowheads="1"/>
          </p:cNvSpPr>
          <p:nvPr/>
        </p:nvSpPr>
        <p:spPr bwMode="auto">
          <a:xfrm>
            <a:off x="2993914" y="4629436"/>
            <a:ext cx="1219985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Disabling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damage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w/tow?</a:t>
            </a:r>
          </a:p>
        </p:txBody>
      </p:sp>
      <p:sp>
        <p:nvSpPr>
          <p:cNvPr id="103" name="speed"/>
          <p:cNvSpPr txBox="1">
            <a:spLocks noChangeArrowheads="1"/>
          </p:cNvSpPr>
          <p:nvPr/>
        </p:nvSpPr>
        <p:spPr bwMode="auto">
          <a:xfrm>
            <a:off x="674777" y="323064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105" name="직선 연결선 52"/>
          <p:cNvCxnSpPr/>
          <p:nvPr/>
        </p:nvCxnSpPr>
        <p:spPr>
          <a:xfrm>
            <a:off x="1063038" y="3490148"/>
            <a:ext cx="0" cy="338667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speed"/>
          <p:cNvSpPr txBox="1">
            <a:spLocks noChangeArrowheads="1"/>
          </p:cNvSpPr>
          <p:nvPr/>
        </p:nvSpPr>
        <p:spPr bwMode="auto">
          <a:xfrm>
            <a:off x="188148" y="3900454"/>
            <a:ext cx="1768592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prohibited</a:t>
            </a:r>
          </a:p>
        </p:txBody>
      </p:sp>
      <p:cxnSp>
        <p:nvCxnSpPr>
          <p:cNvPr id="120" name="직선 연결선 52"/>
          <p:cNvCxnSpPr/>
          <p:nvPr/>
        </p:nvCxnSpPr>
        <p:spPr>
          <a:xfrm flipV="1">
            <a:off x="2502370" y="1627481"/>
            <a:ext cx="310445" cy="159926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speed"/>
          <p:cNvSpPr txBox="1">
            <a:spLocks noChangeArrowheads="1"/>
          </p:cNvSpPr>
          <p:nvPr/>
        </p:nvSpPr>
        <p:spPr bwMode="auto">
          <a:xfrm>
            <a:off x="4072732" y="306318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cxnSp>
        <p:nvCxnSpPr>
          <p:cNvPr id="141" name="직선 연결선 52"/>
          <p:cNvCxnSpPr/>
          <p:nvPr/>
        </p:nvCxnSpPr>
        <p:spPr>
          <a:xfrm>
            <a:off x="4666073" y="3151481"/>
            <a:ext cx="432741" cy="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52"/>
          <p:cNvCxnSpPr/>
          <p:nvPr/>
        </p:nvCxnSpPr>
        <p:spPr>
          <a:xfrm>
            <a:off x="4722519" y="5230519"/>
            <a:ext cx="340547" cy="1884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speed"/>
          <p:cNvSpPr txBox="1">
            <a:spLocks noChangeArrowheads="1"/>
          </p:cNvSpPr>
          <p:nvPr/>
        </p:nvSpPr>
        <p:spPr bwMode="auto">
          <a:xfrm>
            <a:off x="5128915" y="2546980"/>
            <a:ext cx="1352787" cy="114072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Can you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discount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 employee’s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actions?</a:t>
            </a:r>
          </a:p>
        </p:txBody>
      </p:sp>
      <p:sp>
        <p:nvSpPr>
          <p:cNvPr id="184" name="Oval 183"/>
          <p:cNvSpPr/>
          <p:nvPr/>
        </p:nvSpPr>
        <p:spPr>
          <a:xfrm>
            <a:off x="5175957" y="4413956"/>
            <a:ext cx="1401702" cy="1411110"/>
          </a:xfrm>
          <a:prstGeom prst="ellipse">
            <a:avLst/>
          </a:prstGeom>
          <a:solidFill>
            <a:srgbClr val="E46C0A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직선 연결선 52"/>
          <p:cNvCxnSpPr/>
          <p:nvPr/>
        </p:nvCxnSpPr>
        <p:spPr>
          <a:xfrm flipV="1">
            <a:off x="5562186" y="1550379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peed"/>
          <p:cNvSpPr txBox="1">
            <a:spLocks noChangeArrowheads="1"/>
          </p:cNvSpPr>
          <p:nvPr/>
        </p:nvSpPr>
        <p:spPr bwMode="auto">
          <a:xfrm>
            <a:off x="3150807" y="2100679"/>
            <a:ext cx="833595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sp>
        <p:nvSpPr>
          <p:cNvPr id="43" name="speed"/>
          <p:cNvSpPr txBox="1">
            <a:spLocks noChangeArrowheads="1"/>
          </p:cNvSpPr>
          <p:nvPr/>
        </p:nvSpPr>
        <p:spPr bwMode="auto">
          <a:xfrm>
            <a:off x="3255191" y="3861805"/>
            <a:ext cx="649559" cy="22128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44" name="직선 연결선 52"/>
          <p:cNvCxnSpPr/>
          <p:nvPr/>
        </p:nvCxnSpPr>
        <p:spPr>
          <a:xfrm>
            <a:off x="3579971" y="4083087"/>
            <a:ext cx="4251" cy="328987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peed"/>
          <p:cNvSpPr txBox="1">
            <a:spLocks noChangeArrowheads="1"/>
          </p:cNvSpPr>
          <p:nvPr/>
        </p:nvSpPr>
        <p:spPr bwMode="auto">
          <a:xfrm>
            <a:off x="6306051" y="305754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49" name="직선 연결선 52"/>
          <p:cNvCxnSpPr/>
          <p:nvPr/>
        </p:nvCxnSpPr>
        <p:spPr>
          <a:xfrm>
            <a:off x="6876813" y="3160889"/>
            <a:ext cx="432741" cy="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peed"/>
          <p:cNvSpPr txBox="1">
            <a:spLocks noChangeArrowheads="1"/>
          </p:cNvSpPr>
          <p:nvPr/>
        </p:nvSpPr>
        <p:spPr bwMode="auto">
          <a:xfrm>
            <a:off x="6345563" y="5110244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sp>
        <p:nvSpPr>
          <p:cNvPr id="63" name="speed"/>
          <p:cNvSpPr txBox="1">
            <a:spLocks noChangeArrowheads="1"/>
          </p:cNvSpPr>
          <p:nvPr/>
        </p:nvSpPr>
        <p:spPr bwMode="auto">
          <a:xfrm>
            <a:off x="5236407" y="4560487"/>
            <a:ext cx="1270000" cy="110799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Can you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discount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 employee’s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actions?</a:t>
            </a:r>
          </a:p>
        </p:txBody>
      </p:sp>
      <p:sp>
        <p:nvSpPr>
          <p:cNvPr id="61" name="speed"/>
          <p:cNvSpPr txBox="1">
            <a:spLocks noChangeArrowheads="1"/>
          </p:cNvSpPr>
          <p:nvPr/>
        </p:nvSpPr>
        <p:spPr bwMode="auto">
          <a:xfrm>
            <a:off x="2333038" y="6278083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66" name="speed"/>
          <p:cNvSpPr txBox="1">
            <a:spLocks noChangeArrowheads="1"/>
          </p:cNvSpPr>
          <p:nvPr/>
        </p:nvSpPr>
        <p:spPr bwMode="auto">
          <a:xfrm>
            <a:off x="3241005" y="5787437"/>
            <a:ext cx="6825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52" name="직선 연결선 52"/>
          <p:cNvCxnSpPr/>
          <p:nvPr/>
        </p:nvCxnSpPr>
        <p:spPr>
          <a:xfrm>
            <a:off x="3572444" y="2316374"/>
            <a:ext cx="3800" cy="23900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peed"/>
          <p:cNvSpPr txBox="1">
            <a:spLocks noChangeArrowheads="1"/>
          </p:cNvSpPr>
          <p:nvPr/>
        </p:nvSpPr>
        <p:spPr bwMode="auto">
          <a:xfrm>
            <a:off x="4065209" y="5097071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1" name="speed"/>
          <p:cNvSpPr txBox="1">
            <a:spLocks noChangeArrowheads="1"/>
          </p:cNvSpPr>
          <p:nvPr/>
        </p:nvSpPr>
        <p:spPr bwMode="auto">
          <a:xfrm>
            <a:off x="5459385" y="586095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3" name="Oval 72"/>
          <p:cNvSpPr/>
          <p:nvPr/>
        </p:nvSpPr>
        <p:spPr>
          <a:xfrm>
            <a:off x="7358149" y="2644620"/>
            <a:ext cx="1065118" cy="1065116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speed"/>
          <p:cNvSpPr txBox="1">
            <a:spLocks noChangeArrowheads="1"/>
          </p:cNvSpPr>
          <p:nvPr/>
        </p:nvSpPr>
        <p:spPr bwMode="auto">
          <a:xfrm>
            <a:off x="7372620" y="2993437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cxnSp>
        <p:nvCxnSpPr>
          <p:cNvPr id="75" name="직선 연결선 52"/>
          <p:cNvCxnSpPr/>
          <p:nvPr/>
        </p:nvCxnSpPr>
        <p:spPr>
          <a:xfrm flipV="1">
            <a:off x="4679771" y="1561668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52"/>
          <p:cNvCxnSpPr/>
          <p:nvPr/>
        </p:nvCxnSpPr>
        <p:spPr>
          <a:xfrm flipV="1">
            <a:off x="6448364" y="1561667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52"/>
          <p:cNvCxnSpPr/>
          <p:nvPr/>
        </p:nvCxnSpPr>
        <p:spPr>
          <a:xfrm>
            <a:off x="3563039" y="6022892"/>
            <a:ext cx="3800" cy="23900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52"/>
          <p:cNvCxnSpPr/>
          <p:nvPr/>
        </p:nvCxnSpPr>
        <p:spPr>
          <a:xfrm>
            <a:off x="5879630" y="6048963"/>
            <a:ext cx="3312" cy="261851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speed"/>
          <p:cNvSpPr txBox="1">
            <a:spLocks noChangeArrowheads="1"/>
          </p:cNvSpPr>
          <p:nvPr/>
        </p:nvSpPr>
        <p:spPr bwMode="auto">
          <a:xfrm>
            <a:off x="4771438" y="6270559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82" name="Oval 81"/>
          <p:cNvSpPr/>
          <p:nvPr/>
        </p:nvSpPr>
        <p:spPr>
          <a:xfrm>
            <a:off x="7360031" y="4694296"/>
            <a:ext cx="1059599" cy="1025408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" name="speed"/>
          <p:cNvSpPr txBox="1">
            <a:spLocks noChangeArrowheads="1"/>
          </p:cNvSpPr>
          <p:nvPr/>
        </p:nvSpPr>
        <p:spPr bwMode="auto">
          <a:xfrm>
            <a:off x="7402723" y="5027319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cxnSp>
        <p:nvCxnSpPr>
          <p:cNvPr id="85" name="직선 연결선 52"/>
          <p:cNvCxnSpPr/>
          <p:nvPr/>
        </p:nvCxnSpPr>
        <p:spPr>
          <a:xfrm>
            <a:off x="6916325" y="5232400"/>
            <a:ext cx="432741" cy="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52"/>
          <p:cNvCxnSpPr>
            <a:stCxn id="121" idx="2"/>
            <a:endCxn id="119" idx="0"/>
          </p:cNvCxnSpPr>
          <p:nvPr/>
        </p:nvCxnSpPr>
        <p:spPr>
          <a:xfrm>
            <a:off x="5852388" y="4018056"/>
            <a:ext cx="2783" cy="12831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speed"/>
          <p:cNvSpPr txBox="1">
            <a:spLocks noChangeArrowheads="1"/>
          </p:cNvSpPr>
          <p:nvPr/>
        </p:nvSpPr>
        <p:spPr bwMode="auto">
          <a:xfrm>
            <a:off x="4651023" y="4146366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121" name="speed"/>
          <p:cNvSpPr txBox="1">
            <a:spLocks noChangeArrowheads="1"/>
          </p:cNvSpPr>
          <p:nvPr/>
        </p:nvSpPr>
        <p:spPr bwMode="auto">
          <a:xfrm>
            <a:off x="5451859" y="380261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62355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70628" y="302457"/>
            <a:ext cx="8785224" cy="41983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Scenario #2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 flipH="1">
            <a:off x="355601" y="5848005"/>
            <a:ext cx="2650084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2887364" y="6283215"/>
            <a:ext cx="1395828" cy="5747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>
            <a:off x="4461463" y="6244167"/>
            <a:ext cx="725555" cy="310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7500" y="2171700"/>
            <a:ext cx="8483600" cy="3036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/>
              <a:t>After fueling a bus, a maintenance worker was driving through the yard when he slammed into a support beam on the bus wash station.  </a:t>
            </a:r>
          </a:p>
          <a:p>
            <a:pPr algn="just">
              <a:lnSpc>
                <a:spcPct val="130000"/>
              </a:lnSpc>
            </a:pPr>
            <a:endParaRPr lang="en-US" sz="800" dirty="0"/>
          </a:p>
          <a:p>
            <a:pPr algn="just">
              <a:lnSpc>
                <a:spcPct val="130000"/>
              </a:lnSpc>
            </a:pPr>
            <a:r>
              <a:rPr lang="en-US" sz="2200" dirty="0"/>
              <a:t>The front end of the vehicle sustained major damage and had to be </a:t>
            </a:r>
          </a:p>
          <a:p>
            <a:pPr algn="just">
              <a:lnSpc>
                <a:spcPct val="130000"/>
              </a:lnSpc>
            </a:pPr>
            <a:r>
              <a:rPr lang="en-US" sz="2200" dirty="0"/>
              <a:t> pulled across the yard by another vehicle.</a:t>
            </a:r>
          </a:p>
          <a:p>
            <a:pPr algn="just">
              <a:lnSpc>
                <a:spcPct val="130000"/>
              </a:lnSpc>
            </a:pPr>
            <a:endParaRPr lang="en-US" sz="2200" dirty="0"/>
          </a:p>
          <a:p>
            <a:pPr algn="just">
              <a:lnSpc>
                <a:spcPct val="130000"/>
              </a:lnSpc>
            </a:pP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Is FTA testing of the maintenance worker authorized? </a:t>
            </a:r>
          </a:p>
        </p:txBody>
      </p:sp>
      <p:sp>
        <p:nvSpPr>
          <p:cNvPr id="11" name="타원 47"/>
          <p:cNvSpPr/>
          <p:nvPr/>
        </p:nvSpPr>
        <p:spPr>
          <a:xfrm>
            <a:off x="3758259" y="905934"/>
            <a:ext cx="1352786" cy="132644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2" name="Picture 1" descr="clip-art-of-public-transportation-bus-symbol-public-domain-vectors-1iHBCB-clipart.png"/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84300"/>
            <a:ext cx="1250758" cy="41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6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3"/>
          </p:nvPr>
        </p:nvSpPr>
        <p:spPr>
          <a:xfrm>
            <a:off x="4383852" y="3611985"/>
            <a:ext cx="3292592" cy="451406"/>
          </a:xfrm>
        </p:spPr>
        <p:txBody>
          <a:bodyPr/>
          <a:lstStyle/>
          <a:p>
            <a:r>
              <a:rPr lang="en-US" altLang="ko-KR" dirty="0"/>
              <a:t>Introduction</a:t>
            </a: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5"/>
          </p:nvPr>
        </p:nvSpPr>
        <p:spPr>
          <a:xfrm>
            <a:off x="4408184" y="2553402"/>
            <a:ext cx="1597307" cy="846386"/>
          </a:xfrm>
        </p:spPr>
        <p:txBody>
          <a:bodyPr/>
          <a:lstStyle/>
          <a:p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F74E-B4A5-4AC5-9208-5754DED0CF4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56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타원 60"/>
          <p:cNvSpPr/>
          <p:nvPr/>
        </p:nvSpPr>
        <p:spPr>
          <a:xfrm>
            <a:off x="4140200" y="45607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60"/>
          <p:cNvSpPr/>
          <p:nvPr/>
        </p:nvSpPr>
        <p:spPr>
          <a:xfrm>
            <a:off x="4114800" y="26938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Oval 115"/>
          <p:cNvSpPr/>
          <p:nvPr/>
        </p:nvSpPr>
        <p:spPr>
          <a:xfrm>
            <a:off x="609600" y="1046400"/>
            <a:ext cx="2540000" cy="2585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5" name="타원 60"/>
          <p:cNvSpPr/>
          <p:nvPr/>
        </p:nvSpPr>
        <p:spPr>
          <a:xfrm>
            <a:off x="4102100" y="9158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Determine if accident definition is met</a:t>
            </a: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971883" y="1408835"/>
            <a:ext cx="1809417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the event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associated 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the </a:t>
            </a: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OPERATION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vehicle 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(including lift)?</a:t>
            </a:r>
          </a:p>
        </p:txBody>
      </p:sp>
      <p:sp>
        <p:nvSpPr>
          <p:cNvPr id="68" name="speed"/>
          <p:cNvSpPr txBox="1">
            <a:spLocks noChangeArrowheads="1"/>
          </p:cNvSpPr>
          <p:nvPr/>
        </p:nvSpPr>
        <p:spPr bwMode="auto">
          <a:xfrm>
            <a:off x="4317877" y="1519731"/>
            <a:ext cx="1241777" cy="3385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2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Fatality?</a:t>
            </a:r>
          </a:p>
        </p:txBody>
      </p:sp>
      <p:sp>
        <p:nvSpPr>
          <p:cNvPr id="80" name="speed"/>
          <p:cNvSpPr txBox="1">
            <a:spLocks noChangeArrowheads="1"/>
          </p:cNvSpPr>
          <p:nvPr/>
        </p:nvSpPr>
        <p:spPr bwMode="auto">
          <a:xfrm>
            <a:off x="4338461" y="2922102"/>
            <a:ext cx="1241777" cy="12311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Bodily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injury w/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 smtClean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medical away?</a:t>
            </a:r>
            <a:endParaRPr lang="en-US" altLang="ko-KR" b="1" dirty="0">
              <a:solidFill>
                <a:schemeClr val="bg1">
                  <a:lumMod val="95000"/>
                </a:schemeClr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1" name="speed"/>
          <p:cNvSpPr txBox="1">
            <a:spLocks noChangeArrowheads="1"/>
          </p:cNvSpPr>
          <p:nvPr/>
        </p:nvSpPr>
        <p:spPr bwMode="auto">
          <a:xfrm>
            <a:off x="4327414" y="4921536"/>
            <a:ext cx="1219985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Disabling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damage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w/tow?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7100" y="1231900"/>
            <a:ext cx="520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04A7B"/>
                </a:solidFill>
              </a:rPr>
              <a:t>2.</a:t>
            </a: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r>
              <a:rPr lang="en-US" sz="2400" dirty="0">
                <a:solidFill>
                  <a:srgbClr val="604A7B"/>
                </a:solidFill>
              </a:rPr>
              <a:t>3.</a:t>
            </a: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r>
              <a:rPr lang="en-US" sz="2400" dirty="0">
                <a:solidFill>
                  <a:srgbClr val="604A7B"/>
                </a:solidFill>
              </a:rPr>
              <a:t>4.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" y="1231900"/>
            <a:ext cx="41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54007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/>
          <p:cNvSpPr/>
          <p:nvPr/>
        </p:nvSpPr>
        <p:spPr>
          <a:xfrm>
            <a:off x="5130801" y="2412058"/>
            <a:ext cx="1401702" cy="141111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84666" y="1211500"/>
            <a:ext cx="1937927" cy="1987018"/>
          </a:xfrm>
          <a:prstGeom prst="ellipse">
            <a:avLst/>
          </a:prstGeom>
          <a:solidFill>
            <a:srgbClr val="31859C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7356267" y="1071700"/>
            <a:ext cx="1065118" cy="1065116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" name="타원 60"/>
          <p:cNvSpPr/>
          <p:nvPr/>
        </p:nvSpPr>
        <p:spPr>
          <a:xfrm>
            <a:off x="2953927" y="903111"/>
            <a:ext cx="1232370" cy="1241778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타원 60"/>
          <p:cNvSpPr/>
          <p:nvPr/>
        </p:nvSpPr>
        <p:spPr>
          <a:xfrm>
            <a:off x="2916297" y="4459111"/>
            <a:ext cx="1364074" cy="1307629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타원 60"/>
          <p:cNvSpPr/>
          <p:nvPr/>
        </p:nvSpPr>
        <p:spPr>
          <a:xfrm>
            <a:off x="2925703" y="2540000"/>
            <a:ext cx="1373482" cy="1335851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Work through the thresholds</a:t>
            </a: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222583" y="1413128"/>
            <a:ext cx="166510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the event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associated 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the </a:t>
            </a:r>
          </a:p>
          <a:p>
            <a:pPr algn="ctr"/>
            <a:r>
              <a:rPr lang="en-US" altLang="ko-KR" sz="16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OPERATION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vehicle 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(including lift)?</a:t>
            </a:r>
          </a:p>
        </p:txBody>
      </p:sp>
      <p:sp>
        <p:nvSpPr>
          <p:cNvPr id="65" name="speed"/>
          <p:cNvSpPr txBox="1">
            <a:spLocks noChangeArrowheads="1"/>
          </p:cNvSpPr>
          <p:nvPr/>
        </p:nvSpPr>
        <p:spPr bwMode="auto">
          <a:xfrm>
            <a:off x="1801781" y="178942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68" name="speed"/>
          <p:cNvSpPr txBox="1">
            <a:spLocks noChangeArrowheads="1"/>
          </p:cNvSpPr>
          <p:nvPr/>
        </p:nvSpPr>
        <p:spPr bwMode="auto">
          <a:xfrm>
            <a:off x="2984377" y="1341931"/>
            <a:ext cx="1241777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Fatalit</a:t>
            </a:r>
            <a:r>
              <a:rPr lang="en-US" altLang="ko-KR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y?</a:t>
            </a:r>
          </a:p>
        </p:txBody>
      </p:sp>
      <p:sp>
        <p:nvSpPr>
          <p:cNvPr id="69" name="speed"/>
          <p:cNvSpPr txBox="1">
            <a:spLocks noChangeArrowheads="1"/>
          </p:cNvSpPr>
          <p:nvPr/>
        </p:nvSpPr>
        <p:spPr bwMode="auto">
          <a:xfrm>
            <a:off x="3967367" y="1433827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2" name="speed"/>
          <p:cNvSpPr txBox="1">
            <a:spLocks noChangeArrowheads="1"/>
          </p:cNvSpPr>
          <p:nvPr/>
        </p:nvSpPr>
        <p:spPr bwMode="auto">
          <a:xfrm>
            <a:off x="7370739" y="1364073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sp>
        <p:nvSpPr>
          <p:cNvPr id="80" name="speed"/>
          <p:cNvSpPr txBox="1">
            <a:spLocks noChangeArrowheads="1"/>
          </p:cNvSpPr>
          <p:nvPr/>
        </p:nvSpPr>
        <p:spPr bwMode="auto">
          <a:xfrm>
            <a:off x="2963333" y="2621639"/>
            <a:ext cx="1241777" cy="116955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9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Bodily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9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injury w/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900" b="1" dirty="0" smtClean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medical away</a:t>
            </a:r>
            <a:r>
              <a:rPr lang="en-US" altLang="ko-KR" sz="1900" b="1" dirty="0" smtClean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?</a:t>
            </a:r>
            <a:endParaRPr lang="en-US" altLang="ko-KR" sz="1900" b="1" dirty="0">
              <a:solidFill>
                <a:schemeClr val="bg1">
                  <a:lumMod val="95000"/>
                </a:schemeClr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1" name="speed"/>
          <p:cNvSpPr txBox="1">
            <a:spLocks noChangeArrowheads="1"/>
          </p:cNvSpPr>
          <p:nvPr/>
        </p:nvSpPr>
        <p:spPr bwMode="auto">
          <a:xfrm>
            <a:off x="2993914" y="4629436"/>
            <a:ext cx="1219985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Disabling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damage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w/tow?</a:t>
            </a:r>
          </a:p>
        </p:txBody>
      </p:sp>
      <p:sp>
        <p:nvSpPr>
          <p:cNvPr id="103" name="speed"/>
          <p:cNvSpPr txBox="1">
            <a:spLocks noChangeArrowheads="1"/>
          </p:cNvSpPr>
          <p:nvPr/>
        </p:nvSpPr>
        <p:spPr bwMode="auto">
          <a:xfrm>
            <a:off x="674777" y="323064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105" name="직선 연결선 52"/>
          <p:cNvCxnSpPr/>
          <p:nvPr/>
        </p:nvCxnSpPr>
        <p:spPr>
          <a:xfrm>
            <a:off x="1063038" y="3490148"/>
            <a:ext cx="0" cy="338667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speed"/>
          <p:cNvSpPr txBox="1">
            <a:spLocks noChangeArrowheads="1"/>
          </p:cNvSpPr>
          <p:nvPr/>
        </p:nvSpPr>
        <p:spPr bwMode="auto">
          <a:xfrm>
            <a:off x="188148" y="3900454"/>
            <a:ext cx="1768592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prohibited</a:t>
            </a:r>
          </a:p>
        </p:txBody>
      </p:sp>
      <p:cxnSp>
        <p:nvCxnSpPr>
          <p:cNvPr id="120" name="직선 연결선 52"/>
          <p:cNvCxnSpPr/>
          <p:nvPr/>
        </p:nvCxnSpPr>
        <p:spPr>
          <a:xfrm flipV="1">
            <a:off x="2502370" y="1627481"/>
            <a:ext cx="310445" cy="159926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speed"/>
          <p:cNvSpPr txBox="1">
            <a:spLocks noChangeArrowheads="1"/>
          </p:cNvSpPr>
          <p:nvPr/>
        </p:nvSpPr>
        <p:spPr bwMode="auto">
          <a:xfrm>
            <a:off x="4072732" y="306318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cxnSp>
        <p:nvCxnSpPr>
          <p:cNvPr id="141" name="직선 연결선 52"/>
          <p:cNvCxnSpPr/>
          <p:nvPr/>
        </p:nvCxnSpPr>
        <p:spPr>
          <a:xfrm>
            <a:off x="4666073" y="3151481"/>
            <a:ext cx="432741" cy="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52"/>
          <p:cNvCxnSpPr/>
          <p:nvPr/>
        </p:nvCxnSpPr>
        <p:spPr>
          <a:xfrm>
            <a:off x="4722519" y="5230519"/>
            <a:ext cx="340547" cy="1884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speed"/>
          <p:cNvSpPr txBox="1">
            <a:spLocks noChangeArrowheads="1"/>
          </p:cNvSpPr>
          <p:nvPr/>
        </p:nvSpPr>
        <p:spPr bwMode="auto">
          <a:xfrm>
            <a:off x="5128915" y="2546980"/>
            <a:ext cx="1352787" cy="114072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Can you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discount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 employee’s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actions?</a:t>
            </a:r>
          </a:p>
        </p:txBody>
      </p:sp>
      <p:sp>
        <p:nvSpPr>
          <p:cNvPr id="184" name="Oval 183"/>
          <p:cNvSpPr/>
          <p:nvPr/>
        </p:nvSpPr>
        <p:spPr>
          <a:xfrm>
            <a:off x="5175957" y="4413956"/>
            <a:ext cx="1401702" cy="1411110"/>
          </a:xfrm>
          <a:prstGeom prst="ellipse">
            <a:avLst/>
          </a:prstGeom>
          <a:solidFill>
            <a:srgbClr val="E46C0A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직선 연결선 52"/>
          <p:cNvCxnSpPr/>
          <p:nvPr/>
        </p:nvCxnSpPr>
        <p:spPr>
          <a:xfrm flipV="1">
            <a:off x="5562186" y="1550379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peed"/>
          <p:cNvSpPr txBox="1">
            <a:spLocks noChangeArrowheads="1"/>
          </p:cNvSpPr>
          <p:nvPr/>
        </p:nvSpPr>
        <p:spPr bwMode="auto">
          <a:xfrm>
            <a:off x="3150807" y="2100679"/>
            <a:ext cx="833595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sp>
        <p:nvSpPr>
          <p:cNvPr id="43" name="speed"/>
          <p:cNvSpPr txBox="1">
            <a:spLocks noChangeArrowheads="1"/>
          </p:cNvSpPr>
          <p:nvPr/>
        </p:nvSpPr>
        <p:spPr bwMode="auto">
          <a:xfrm>
            <a:off x="3255191" y="3861805"/>
            <a:ext cx="649559" cy="22128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44" name="직선 연결선 52"/>
          <p:cNvCxnSpPr/>
          <p:nvPr/>
        </p:nvCxnSpPr>
        <p:spPr>
          <a:xfrm>
            <a:off x="3579971" y="4083087"/>
            <a:ext cx="4251" cy="328987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peed"/>
          <p:cNvSpPr txBox="1">
            <a:spLocks noChangeArrowheads="1"/>
          </p:cNvSpPr>
          <p:nvPr/>
        </p:nvSpPr>
        <p:spPr bwMode="auto">
          <a:xfrm>
            <a:off x="6306051" y="305754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49" name="직선 연결선 52"/>
          <p:cNvCxnSpPr/>
          <p:nvPr/>
        </p:nvCxnSpPr>
        <p:spPr>
          <a:xfrm>
            <a:off x="6876813" y="3160889"/>
            <a:ext cx="432741" cy="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peed"/>
          <p:cNvSpPr txBox="1">
            <a:spLocks noChangeArrowheads="1"/>
          </p:cNvSpPr>
          <p:nvPr/>
        </p:nvSpPr>
        <p:spPr bwMode="auto">
          <a:xfrm>
            <a:off x="6345563" y="5110244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sp>
        <p:nvSpPr>
          <p:cNvPr id="63" name="speed"/>
          <p:cNvSpPr txBox="1">
            <a:spLocks noChangeArrowheads="1"/>
          </p:cNvSpPr>
          <p:nvPr/>
        </p:nvSpPr>
        <p:spPr bwMode="auto">
          <a:xfrm>
            <a:off x="5236407" y="4560487"/>
            <a:ext cx="1270000" cy="110799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Can you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discount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 employee’s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actions?</a:t>
            </a:r>
          </a:p>
        </p:txBody>
      </p:sp>
      <p:sp>
        <p:nvSpPr>
          <p:cNvPr id="61" name="speed"/>
          <p:cNvSpPr txBox="1">
            <a:spLocks noChangeArrowheads="1"/>
          </p:cNvSpPr>
          <p:nvPr/>
        </p:nvSpPr>
        <p:spPr bwMode="auto">
          <a:xfrm>
            <a:off x="2333038" y="6278083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66" name="speed"/>
          <p:cNvSpPr txBox="1">
            <a:spLocks noChangeArrowheads="1"/>
          </p:cNvSpPr>
          <p:nvPr/>
        </p:nvSpPr>
        <p:spPr bwMode="auto">
          <a:xfrm>
            <a:off x="3241005" y="5787437"/>
            <a:ext cx="6825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52" name="직선 연결선 52"/>
          <p:cNvCxnSpPr/>
          <p:nvPr/>
        </p:nvCxnSpPr>
        <p:spPr>
          <a:xfrm>
            <a:off x="3572444" y="2316374"/>
            <a:ext cx="3800" cy="23900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peed"/>
          <p:cNvSpPr txBox="1">
            <a:spLocks noChangeArrowheads="1"/>
          </p:cNvSpPr>
          <p:nvPr/>
        </p:nvSpPr>
        <p:spPr bwMode="auto">
          <a:xfrm>
            <a:off x="4065209" y="5097071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1" name="speed"/>
          <p:cNvSpPr txBox="1">
            <a:spLocks noChangeArrowheads="1"/>
          </p:cNvSpPr>
          <p:nvPr/>
        </p:nvSpPr>
        <p:spPr bwMode="auto">
          <a:xfrm>
            <a:off x="5459385" y="586095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3" name="Oval 72"/>
          <p:cNvSpPr/>
          <p:nvPr/>
        </p:nvSpPr>
        <p:spPr>
          <a:xfrm>
            <a:off x="7358149" y="2644620"/>
            <a:ext cx="1065118" cy="1065116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speed"/>
          <p:cNvSpPr txBox="1">
            <a:spLocks noChangeArrowheads="1"/>
          </p:cNvSpPr>
          <p:nvPr/>
        </p:nvSpPr>
        <p:spPr bwMode="auto">
          <a:xfrm>
            <a:off x="7372620" y="2993437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cxnSp>
        <p:nvCxnSpPr>
          <p:cNvPr id="75" name="직선 연결선 52"/>
          <p:cNvCxnSpPr/>
          <p:nvPr/>
        </p:nvCxnSpPr>
        <p:spPr>
          <a:xfrm flipV="1">
            <a:off x="4679771" y="1561668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52"/>
          <p:cNvCxnSpPr/>
          <p:nvPr/>
        </p:nvCxnSpPr>
        <p:spPr>
          <a:xfrm flipV="1">
            <a:off x="6448364" y="1561667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52"/>
          <p:cNvCxnSpPr/>
          <p:nvPr/>
        </p:nvCxnSpPr>
        <p:spPr>
          <a:xfrm>
            <a:off x="3563039" y="6022892"/>
            <a:ext cx="3800" cy="23900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52"/>
          <p:cNvCxnSpPr/>
          <p:nvPr/>
        </p:nvCxnSpPr>
        <p:spPr>
          <a:xfrm>
            <a:off x="5879630" y="6048963"/>
            <a:ext cx="3312" cy="261851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speed"/>
          <p:cNvSpPr txBox="1">
            <a:spLocks noChangeArrowheads="1"/>
          </p:cNvSpPr>
          <p:nvPr/>
        </p:nvSpPr>
        <p:spPr bwMode="auto">
          <a:xfrm>
            <a:off x="4771438" y="6270559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82" name="Oval 81"/>
          <p:cNvSpPr/>
          <p:nvPr/>
        </p:nvSpPr>
        <p:spPr>
          <a:xfrm>
            <a:off x="7360031" y="4694296"/>
            <a:ext cx="1059599" cy="1025408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" name="speed"/>
          <p:cNvSpPr txBox="1">
            <a:spLocks noChangeArrowheads="1"/>
          </p:cNvSpPr>
          <p:nvPr/>
        </p:nvSpPr>
        <p:spPr bwMode="auto">
          <a:xfrm>
            <a:off x="7402723" y="5027319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cxnSp>
        <p:nvCxnSpPr>
          <p:cNvPr id="85" name="직선 연결선 52"/>
          <p:cNvCxnSpPr/>
          <p:nvPr/>
        </p:nvCxnSpPr>
        <p:spPr>
          <a:xfrm>
            <a:off x="6916325" y="5232400"/>
            <a:ext cx="432741" cy="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52"/>
          <p:cNvCxnSpPr>
            <a:stCxn id="121" idx="2"/>
            <a:endCxn id="119" idx="0"/>
          </p:cNvCxnSpPr>
          <p:nvPr/>
        </p:nvCxnSpPr>
        <p:spPr>
          <a:xfrm>
            <a:off x="5852388" y="4018056"/>
            <a:ext cx="2783" cy="12831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speed"/>
          <p:cNvSpPr txBox="1">
            <a:spLocks noChangeArrowheads="1"/>
          </p:cNvSpPr>
          <p:nvPr/>
        </p:nvSpPr>
        <p:spPr bwMode="auto">
          <a:xfrm>
            <a:off x="4651023" y="4146366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121" name="speed"/>
          <p:cNvSpPr txBox="1">
            <a:spLocks noChangeArrowheads="1"/>
          </p:cNvSpPr>
          <p:nvPr/>
        </p:nvSpPr>
        <p:spPr bwMode="auto">
          <a:xfrm>
            <a:off x="5451859" y="380261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46661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70628" y="302457"/>
            <a:ext cx="8785224" cy="41983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Scenario #3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3666084" y="5860705"/>
            <a:ext cx="2919101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880764" y="5953514"/>
            <a:ext cx="1395828" cy="5747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>
            <a:off x="206963" y="6180667"/>
            <a:ext cx="725555" cy="310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964" y="2433696"/>
            <a:ext cx="8657636" cy="3036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/>
              <a:t>Supervisor arrived at the scene of an accident and found that a bus had </a:t>
            </a:r>
          </a:p>
          <a:p>
            <a:pPr algn="just">
              <a:lnSpc>
                <a:spcPct val="130000"/>
              </a:lnSpc>
            </a:pPr>
            <a:r>
              <a:rPr lang="en-US" sz="2200" dirty="0"/>
              <a:t>jumped a curb and hit a light pole.  The damage to the front end disabled </a:t>
            </a:r>
          </a:p>
          <a:p>
            <a:pPr algn="just">
              <a:lnSpc>
                <a:spcPct val="130000"/>
              </a:lnSpc>
            </a:pPr>
            <a:r>
              <a:rPr lang="en-US" sz="2200" dirty="0"/>
              <a:t>the bus, so the bus needs to be towed away from the scene. </a:t>
            </a:r>
          </a:p>
          <a:p>
            <a:pPr algn="just">
              <a:lnSpc>
                <a:spcPct val="130000"/>
              </a:lnSpc>
            </a:pPr>
            <a:r>
              <a:rPr lang="en-US" sz="2200" dirty="0"/>
              <a:t>The operator stated that the brakes had failed. </a:t>
            </a:r>
          </a:p>
          <a:p>
            <a:pPr algn="just">
              <a:lnSpc>
                <a:spcPct val="130000"/>
              </a:lnSpc>
            </a:pPr>
            <a:endParaRPr lang="en-US" sz="800" dirty="0"/>
          </a:p>
          <a:p>
            <a:pPr algn="just">
              <a:lnSpc>
                <a:spcPct val="130000"/>
              </a:lnSpc>
            </a:pP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Is FTA testing of the operator authorized? </a:t>
            </a:r>
          </a:p>
          <a:p>
            <a:pPr algn="ctr">
              <a:lnSpc>
                <a:spcPct val="130000"/>
              </a:lnSpc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What other actions should be taken?</a:t>
            </a:r>
          </a:p>
        </p:txBody>
      </p:sp>
      <p:sp>
        <p:nvSpPr>
          <p:cNvPr id="11" name="타원 47"/>
          <p:cNvSpPr/>
          <p:nvPr/>
        </p:nvSpPr>
        <p:spPr>
          <a:xfrm>
            <a:off x="3758259" y="905934"/>
            <a:ext cx="1352786" cy="132644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2" name="Picture 1" descr="tow truck.png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600" y="1016000"/>
            <a:ext cx="1054100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4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타원 60"/>
          <p:cNvSpPr/>
          <p:nvPr/>
        </p:nvSpPr>
        <p:spPr>
          <a:xfrm>
            <a:off x="4140200" y="45607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60"/>
          <p:cNvSpPr/>
          <p:nvPr/>
        </p:nvSpPr>
        <p:spPr>
          <a:xfrm>
            <a:off x="4114800" y="26938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Oval 115"/>
          <p:cNvSpPr/>
          <p:nvPr/>
        </p:nvSpPr>
        <p:spPr>
          <a:xfrm>
            <a:off x="609600" y="1046400"/>
            <a:ext cx="2540000" cy="2585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5" name="타원 60"/>
          <p:cNvSpPr/>
          <p:nvPr/>
        </p:nvSpPr>
        <p:spPr>
          <a:xfrm>
            <a:off x="4102100" y="9158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Determine if accident definition is met</a:t>
            </a: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971883" y="1408835"/>
            <a:ext cx="1809417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the event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associated 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the </a:t>
            </a: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OPERATION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vehicle 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(including lift)?</a:t>
            </a:r>
          </a:p>
        </p:txBody>
      </p:sp>
      <p:sp>
        <p:nvSpPr>
          <p:cNvPr id="68" name="speed"/>
          <p:cNvSpPr txBox="1">
            <a:spLocks noChangeArrowheads="1"/>
          </p:cNvSpPr>
          <p:nvPr/>
        </p:nvSpPr>
        <p:spPr bwMode="auto">
          <a:xfrm>
            <a:off x="4317877" y="1519731"/>
            <a:ext cx="1241777" cy="3385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2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Fatality?</a:t>
            </a:r>
          </a:p>
        </p:txBody>
      </p:sp>
      <p:sp>
        <p:nvSpPr>
          <p:cNvPr id="80" name="speed"/>
          <p:cNvSpPr txBox="1">
            <a:spLocks noChangeArrowheads="1"/>
          </p:cNvSpPr>
          <p:nvPr/>
        </p:nvSpPr>
        <p:spPr bwMode="auto">
          <a:xfrm>
            <a:off x="4338461" y="2878504"/>
            <a:ext cx="1241777" cy="12311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Bodily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injury w/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 smtClean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medical away?</a:t>
            </a:r>
            <a:endParaRPr lang="en-US" altLang="ko-KR" b="1" dirty="0">
              <a:solidFill>
                <a:schemeClr val="bg1">
                  <a:lumMod val="95000"/>
                </a:schemeClr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1" name="speed"/>
          <p:cNvSpPr txBox="1">
            <a:spLocks noChangeArrowheads="1"/>
          </p:cNvSpPr>
          <p:nvPr/>
        </p:nvSpPr>
        <p:spPr bwMode="auto">
          <a:xfrm>
            <a:off x="4327414" y="4921536"/>
            <a:ext cx="1219985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Disabling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damage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w/tow?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7100" y="1231900"/>
            <a:ext cx="520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04A7B"/>
                </a:solidFill>
              </a:rPr>
              <a:t>2.</a:t>
            </a: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r>
              <a:rPr lang="en-US" sz="2400" dirty="0">
                <a:solidFill>
                  <a:srgbClr val="604A7B"/>
                </a:solidFill>
              </a:rPr>
              <a:t>3.</a:t>
            </a: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r>
              <a:rPr lang="en-US" sz="2400" dirty="0">
                <a:solidFill>
                  <a:srgbClr val="604A7B"/>
                </a:solidFill>
              </a:rPr>
              <a:t>4.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" y="1231900"/>
            <a:ext cx="41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15862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/>
          <p:cNvSpPr/>
          <p:nvPr/>
        </p:nvSpPr>
        <p:spPr>
          <a:xfrm>
            <a:off x="5130801" y="2412058"/>
            <a:ext cx="1401702" cy="141111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84666" y="1211500"/>
            <a:ext cx="1937927" cy="1987018"/>
          </a:xfrm>
          <a:prstGeom prst="ellipse">
            <a:avLst/>
          </a:prstGeom>
          <a:solidFill>
            <a:srgbClr val="31859C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7356267" y="1071700"/>
            <a:ext cx="1065118" cy="1065116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" name="타원 60"/>
          <p:cNvSpPr/>
          <p:nvPr/>
        </p:nvSpPr>
        <p:spPr>
          <a:xfrm>
            <a:off x="2953927" y="903111"/>
            <a:ext cx="1232370" cy="1241778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타원 60"/>
          <p:cNvSpPr/>
          <p:nvPr/>
        </p:nvSpPr>
        <p:spPr>
          <a:xfrm>
            <a:off x="2916297" y="4459111"/>
            <a:ext cx="1364074" cy="1307629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타원 60"/>
          <p:cNvSpPr/>
          <p:nvPr/>
        </p:nvSpPr>
        <p:spPr>
          <a:xfrm>
            <a:off x="2925703" y="2540000"/>
            <a:ext cx="1373482" cy="1335851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Work through the thresholds</a:t>
            </a: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222583" y="1413128"/>
            <a:ext cx="166510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the event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associated 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the </a:t>
            </a:r>
          </a:p>
          <a:p>
            <a:pPr algn="ctr"/>
            <a:r>
              <a:rPr lang="en-US" altLang="ko-KR" sz="16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OPERATION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vehicle 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(including lift)?</a:t>
            </a:r>
          </a:p>
        </p:txBody>
      </p:sp>
      <p:sp>
        <p:nvSpPr>
          <p:cNvPr id="65" name="speed"/>
          <p:cNvSpPr txBox="1">
            <a:spLocks noChangeArrowheads="1"/>
          </p:cNvSpPr>
          <p:nvPr/>
        </p:nvSpPr>
        <p:spPr bwMode="auto">
          <a:xfrm>
            <a:off x="1801781" y="178942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68" name="speed"/>
          <p:cNvSpPr txBox="1">
            <a:spLocks noChangeArrowheads="1"/>
          </p:cNvSpPr>
          <p:nvPr/>
        </p:nvSpPr>
        <p:spPr bwMode="auto">
          <a:xfrm>
            <a:off x="2984377" y="1341931"/>
            <a:ext cx="1241777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Fatalit</a:t>
            </a:r>
            <a:r>
              <a:rPr lang="en-US" altLang="ko-KR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y?</a:t>
            </a:r>
          </a:p>
        </p:txBody>
      </p:sp>
      <p:sp>
        <p:nvSpPr>
          <p:cNvPr id="69" name="speed"/>
          <p:cNvSpPr txBox="1">
            <a:spLocks noChangeArrowheads="1"/>
          </p:cNvSpPr>
          <p:nvPr/>
        </p:nvSpPr>
        <p:spPr bwMode="auto">
          <a:xfrm>
            <a:off x="3967367" y="1433827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2" name="speed"/>
          <p:cNvSpPr txBox="1">
            <a:spLocks noChangeArrowheads="1"/>
          </p:cNvSpPr>
          <p:nvPr/>
        </p:nvSpPr>
        <p:spPr bwMode="auto">
          <a:xfrm>
            <a:off x="7370739" y="1364073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sp>
        <p:nvSpPr>
          <p:cNvPr id="80" name="speed"/>
          <p:cNvSpPr txBox="1">
            <a:spLocks noChangeArrowheads="1"/>
          </p:cNvSpPr>
          <p:nvPr/>
        </p:nvSpPr>
        <p:spPr bwMode="auto">
          <a:xfrm>
            <a:off x="3012857" y="2607045"/>
            <a:ext cx="1241777" cy="116955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9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Bodily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9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injury w/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900" b="1" dirty="0" smtClean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medical away?</a:t>
            </a:r>
            <a:endParaRPr lang="en-US" altLang="ko-KR" sz="1900" b="1" dirty="0">
              <a:solidFill>
                <a:schemeClr val="bg1">
                  <a:lumMod val="95000"/>
                </a:schemeClr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1" name="speed"/>
          <p:cNvSpPr txBox="1">
            <a:spLocks noChangeArrowheads="1"/>
          </p:cNvSpPr>
          <p:nvPr/>
        </p:nvSpPr>
        <p:spPr bwMode="auto">
          <a:xfrm>
            <a:off x="2993914" y="4629436"/>
            <a:ext cx="1219985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Disabling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damage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w/tow?</a:t>
            </a:r>
          </a:p>
        </p:txBody>
      </p:sp>
      <p:sp>
        <p:nvSpPr>
          <p:cNvPr id="103" name="speed"/>
          <p:cNvSpPr txBox="1">
            <a:spLocks noChangeArrowheads="1"/>
          </p:cNvSpPr>
          <p:nvPr/>
        </p:nvSpPr>
        <p:spPr bwMode="auto">
          <a:xfrm>
            <a:off x="674777" y="323064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105" name="직선 연결선 52"/>
          <p:cNvCxnSpPr/>
          <p:nvPr/>
        </p:nvCxnSpPr>
        <p:spPr>
          <a:xfrm>
            <a:off x="1063038" y="3490148"/>
            <a:ext cx="0" cy="338667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speed"/>
          <p:cNvSpPr txBox="1">
            <a:spLocks noChangeArrowheads="1"/>
          </p:cNvSpPr>
          <p:nvPr/>
        </p:nvSpPr>
        <p:spPr bwMode="auto">
          <a:xfrm>
            <a:off x="188148" y="3900454"/>
            <a:ext cx="1768592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prohibited</a:t>
            </a:r>
          </a:p>
        </p:txBody>
      </p:sp>
      <p:cxnSp>
        <p:nvCxnSpPr>
          <p:cNvPr id="120" name="직선 연결선 52"/>
          <p:cNvCxnSpPr/>
          <p:nvPr/>
        </p:nvCxnSpPr>
        <p:spPr>
          <a:xfrm flipV="1">
            <a:off x="2502370" y="1627481"/>
            <a:ext cx="310445" cy="159926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speed"/>
          <p:cNvSpPr txBox="1">
            <a:spLocks noChangeArrowheads="1"/>
          </p:cNvSpPr>
          <p:nvPr/>
        </p:nvSpPr>
        <p:spPr bwMode="auto">
          <a:xfrm>
            <a:off x="4072732" y="306318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cxnSp>
        <p:nvCxnSpPr>
          <p:cNvPr id="141" name="직선 연결선 52"/>
          <p:cNvCxnSpPr/>
          <p:nvPr/>
        </p:nvCxnSpPr>
        <p:spPr>
          <a:xfrm>
            <a:off x="4666073" y="3151481"/>
            <a:ext cx="432741" cy="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52"/>
          <p:cNvCxnSpPr/>
          <p:nvPr/>
        </p:nvCxnSpPr>
        <p:spPr>
          <a:xfrm>
            <a:off x="4722519" y="5230519"/>
            <a:ext cx="340547" cy="1884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speed"/>
          <p:cNvSpPr txBox="1">
            <a:spLocks noChangeArrowheads="1"/>
          </p:cNvSpPr>
          <p:nvPr/>
        </p:nvSpPr>
        <p:spPr bwMode="auto">
          <a:xfrm>
            <a:off x="5128915" y="2546980"/>
            <a:ext cx="1352787" cy="114072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Can you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discount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 employee’s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actions?</a:t>
            </a:r>
          </a:p>
        </p:txBody>
      </p:sp>
      <p:sp>
        <p:nvSpPr>
          <p:cNvPr id="184" name="Oval 183"/>
          <p:cNvSpPr/>
          <p:nvPr/>
        </p:nvSpPr>
        <p:spPr>
          <a:xfrm>
            <a:off x="5175957" y="4413956"/>
            <a:ext cx="1401702" cy="1411110"/>
          </a:xfrm>
          <a:prstGeom prst="ellipse">
            <a:avLst/>
          </a:prstGeom>
          <a:solidFill>
            <a:srgbClr val="E46C0A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직선 연결선 52"/>
          <p:cNvCxnSpPr/>
          <p:nvPr/>
        </p:nvCxnSpPr>
        <p:spPr>
          <a:xfrm flipV="1">
            <a:off x="5562186" y="1550379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peed"/>
          <p:cNvSpPr txBox="1">
            <a:spLocks noChangeArrowheads="1"/>
          </p:cNvSpPr>
          <p:nvPr/>
        </p:nvSpPr>
        <p:spPr bwMode="auto">
          <a:xfrm>
            <a:off x="3150807" y="2100679"/>
            <a:ext cx="833595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sp>
        <p:nvSpPr>
          <p:cNvPr id="43" name="speed"/>
          <p:cNvSpPr txBox="1">
            <a:spLocks noChangeArrowheads="1"/>
          </p:cNvSpPr>
          <p:nvPr/>
        </p:nvSpPr>
        <p:spPr bwMode="auto">
          <a:xfrm>
            <a:off x="3255191" y="3861805"/>
            <a:ext cx="649559" cy="22128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44" name="직선 연결선 52"/>
          <p:cNvCxnSpPr/>
          <p:nvPr/>
        </p:nvCxnSpPr>
        <p:spPr>
          <a:xfrm>
            <a:off x="3579971" y="4083087"/>
            <a:ext cx="4251" cy="328987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peed"/>
          <p:cNvSpPr txBox="1">
            <a:spLocks noChangeArrowheads="1"/>
          </p:cNvSpPr>
          <p:nvPr/>
        </p:nvSpPr>
        <p:spPr bwMode="auto">
          <a:xfrm>
            <a:off x="6306051" y="305754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49" name="직선 연결선 52"/>
          <p:cNvCxnSpPr/>
          <p:nvPr/>
        </p:nvCxnSpPr>
        <p:spPr>
          <a:xfrm>
            <a:off x="6876813" y="3160889"/>
            <a:ext cx="432741" cy="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peed"/>
          <p:cNvSpPr txBox="1">
            <a:spLocks noChangeArrowheads="1"/>
          </p:cNvSpPr>
          <p:nvPr/>
        </p:nvSpPr>
        <p:spPr bwMode="auto">
          <a:xfrm>
            <a:off x="6345563" y="5110244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sp>
        <p:nvSpPr>
          <p:cNvPr id="63" name="speed"/>
          <p:cNvSpPr txBox="1">
            <a:spLocks noChangeArrowheads="1"/>
          </p:cNvSpPr>
          <p:nvPr/>
        </p:nvSpPr>
        <p:spPr bwMode="auto">
          <a:xfrm>
            <a:off x="5236407" y="4560487"/>
            <a:ext cx="1270000" cy="110799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Can you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discount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 employee’s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actions?</a:t>
            </a:r>
          </a:p>
        </p:txBody>
      </p:sp>
      <p:sp>
        <p:nvSpPr>
          <p:cNvPr id="61" name="speed"/>
          <p:cNvSpPr txBox="1">
            <a:spLocks noChangeArrowheads="1"/>
          </p:cNvSpPr>
          <p:nvPr/>
        </p:nvSpPr>
        <p:spPr bwMode="auto">
          <a:xfrm>
            <a:off x="2333038" y="6278083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66" name="speed"/>
          <p:cNvSpPr txBox="1">
            <a:spLocks noChangeArrowheads="1"/>
          </p:cNvSpPr>
          <p:nvPr/>
        </p:nvSpPr>
        <p:spPr bwMode="auto">
          <a:xfrm>
            <a:off x="3241005" y="5787437"/>
            <a:ext cx="6825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52" name="직선 연결선 52"/>
          <p:cNvCxnSpPr/>
          <p:nvPr/>
        </p:nvCxnSpPr>
        <p:spPr>
          <a:xfrm>
            <a:off x="3572444" y="2316374"/>
            <a:ext cx="3800" cy="23900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peed"/>
          <p:cNvSpPr txBox="1">
            <a:spLocks noChangeArrowheads="1"/>
          </p:cNvSpPr>
          <p:nvPr/>
        </p:nvSpPr>
        <p:spPr bwMode="auto">
          <a:xfrm>
            <a:off x="4065209" y="5097071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1" name="speed"/>
          <p:cNvSpPr txBox="1">
            <a:spLocks noChangeArrowheads="1"/>
          </p:cNvSpPr>
          <p:nvPr/>
        </p:nvSpPr>
        <p:spPr bwMode="auto">
          <a:xfrm>
            <a:off x="5459385" y="586095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3" name="Oval 72"/>
          <p:cNvSpPr/>
          <p:nvPr/>
        </p:nvSpPr>
        <p:spPr>
          <a:xfrm>
            <a:off x="7358149" y="2644620"/>
            <a:ext cx="1065118" cy="1065116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speed"/>
          <p:cNvSpPr txBox="1">
            <a:spLocks noChangeArrowheads="1"/>
          </p:cNvSpPr>
          <p:nvPr/>
        </p:nvSpPr>
        <p:spPr bwMode="auto">
          <a:xfrm>
            <a:off x="7372620" y="2993437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cxnSp>
        <p:nvCxnSpPr>
          <p:cNvPr id="75" name="직선 연결선 52"/>
          <p:cNvCxnSpPr/>
          <p:nvPr/>
        </p:nvCxnSpPr>
        <p:spPr>
          <a:xfrm flipV="1">
            <a:off x="4679771" y="1561668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52"/>
          <p:cNvCxnSpPr/>
          <p:nvPr/>
        </p:nvCxnSpPr>
        <p:spPr>
          <a:xfrm flipV="1">
            <a:off x="6448364" y="1561667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52"/>
          <p:cNvCxnSpPr/>
          <p:nvPr/>
        </p:nvCxnSpPr>
        <p:spPr>
          <a:xfrm>
            <a:off x="3563039" y="6022892"/>
            <a:ext cx="3800" cy="23900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52"/>
          <p:cNvCxnSpPr/>
          <p:nvPr/>
        </p:nvCxnSpPr>
        <p:spPr>
          <a:xfrm>
            <a:off x="5879630" y="6048963"/>
            <a:ext cx="3312" cy="261851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speed"/>
          <p:cNvSpPr txBox="1">
            <a:spLocks noChangeArrowheads="1"/>
          </p:cNvSpPr>
          <p:nvPr/>
        </p:nvSpPr>
        <p:spPr bwMode="auto">
          <a:xfrm>
            <a:off x="4771438" y="6270559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82" name="Oval 81"/>
          <p:cNvSpPr/>
          <p:nvPr/>
        </p:nvSpPr>
        <p:spPr>
          <a:xfrm>
            <a:off x="7360031" y="4694296"/>
            <a:ext cx="1059599" cy="1025408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" name="speed"/>
          <p:cNvSpPr txBox="1">
            <a:spLocks noChangeArrowheads="1"/>
          </p:cNvSpPr>
          <p:nvPr/>
        </p:nvSpPr>
        <p:spPr bwMode="auto">
          <a:xfrm>
            <a:off x="7402723" y="5027319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cxnSp>
        <p:nvCxnSpPr>
          <p:cNvPr id="85" name="직선 연결선 52"/>
          <p:cNvCxnSpPr/>
          <p:nvPr/>
        </p:nvCxnSpPr>
        <p:spPr>
          <a:xfrm>
            <a:off x="6916325" y="5232400"/>
            <a:ext cx="432741" cy="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52"/>
          <p:cNvCxnSpPr>
            <a:stCxn id="121" idx="2"/>
            <a:endCxn id="119" idx="0"/>
          </p:cNvCxnSpPr>
          <p:nvPr/>
        </p:nvCxnSpPr>
        <p:spPr>
          <a:xfrm>
            <a:off x="5852388" y="4018056"/>
            <a:ext cx="2783" cy="12831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speed"/>
          <p:cNvSpPr txBox="1">
            <a:spLocks noChangeArrowheads="1"/>
          </p:cNvSpPr>
          <p:nvPr/>
        </p:nvSpPr>
        <p:spPr bwMode="auto">
          <a:xfrm>
            <a:off x="4651023" y="4146366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121" name="speed"/>
          <p:cNvSpPr txBox="1">
            <a:spLocks noChangeArrowheads="1"/>
          </p:cNvSpPr>
          <p:nvPr/>
        </p:nvSpPr>
        <p:spPr bwMode="auto">
          <a:xfrm>
            <a:off x="5451859" y="380261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8779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70628" y="302457"/>
            <a:ext cx="8785224" cy="41983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Scenario #4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3666084" y="5860705"/>
            <a:ext cx="2919101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880764" y="5953514"/>
            <a:ext cx="1395828" cy="5747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>
            <a:off x="206963" y="6180667"/>
            <a:ext cx="725555" cy="310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864" y="2090796"/>
            <a:ext cx="8873536" cy="319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/>
              <a:t>Operator stated that while sitting at a red light, she had tilted her head back for just a moment, when her foot slipped from the brake.  The bus made </a:t>
            </a:r>
          </a:p>
          <a:p>
            <a:pPr algn="just">
              <a:lnSpc>
                <a:spcPct val="130000"/>
              </a:lnSpc>
            </a:pPr>
            <a:r>
              <a:rPr lang="en-US" sz="2200" dirty="0"/>
              <a:t>contact with the car in front of her.   Neither vehicle was disabled, but the </a:t>
            </a:r>
          </a:p>
          <a:p>
            <a:pPr algn="just">
              <a:lnSpc>
                <a:spcPct val="130000"/>
              </a:lnSpc>
            </a:pPr>
            <a:r>
              <a:rPr lang="en-US" sz="2200" dirty="0"/>
              <a:t>driver of the car stated that she is six months pregnant was going to go to </a:t>
            </a:r>
          </a:p>
          <a:p>
            <a:pPr algn="just">
              <a:lnSpc>
                <a:spcPct val="130000"/>
              </a:lnSpc>
            </a:pPr>
            <a:r>
              <a:rPr lang="en-US" sz="2200" dirty="0"/>
              <a:t>her OBGYN’s office after the exchange of information, to get “checked out”.  </a:t>
            </a:r>
          </a:p>
          <a:p>
            <a:pPr algn="just">
              <a:lnSpc>
                <a:spcPct val="130000"/>
              </a:lnSpc>
            </a:pPr>
            <a:endParaRPr lang="en-US" sz="800" dirty="0"/>
          </a:p>
          <a:p>
            <a:pPr algn="just">
              <a:lnSpc>
                <a:spcPct val="130000"/>
              </a:lnSpc>
            </a:pP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ct val="130000"/>
              </a:lnSpc>
            </a:pP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Is FTA testing of the operator authorized? </a:t>
            </a:r>
          </a:p>
        </p:txBody>
      </p:sp>
      <p:sp>
        <p:nvSpPr>
          <p:cNvPr id="11" name="타원 47"/>
          <p:cNvSpPr/>
          <p:nvPr/>
        </p:nvSpPr>
        <p:spPr>
          <a:xfrm>
            <a:off x="3962400" y="905935"/>
            <a:ext cx="1148644" cy="1100666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95892" y="1041400"/>
            <a:ext cx="668207" cy="75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타원 60"/>
          <p:cNvSpPr/>
          <p:nvPr/>
        </p:nvSpPr>
        <p:spPr>
          <a:xfrm>
            <a:off x="4140200" y="45607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60"/>
          <p:cNvSpPr/>
          <p:nvPr/>
        </p:nvSpPr>
        <p:spPr>
          <a:xfrm>
            <a:off x="4114800" y="26938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Oval 115"/>
          <p:cNvSpPr/>
          <p:nvPr/>
        </p:nvSpPr>
        <p:spPr>
          <a:xfrm>
            <a:off x="609600" y="1046400"/>
            <a:ext cx="2540000" cy="25858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5" name="타원 60"/>
          <p:cNvSpPr/>
          <p:nvPr/>
        </p:nvSpPr>
        <p:spPr>
          <a:xfrm>
            <a:off x="4102100" y="915810"/>
            <a:ext cx="1638300" cy="1687690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Determine if accident definition is met</a:t>
            </a: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971883" y="1408835"/>
            <a:ext cx="1809417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the event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associated 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the </a:t>
            </a:r>
          </a:p>
          <a:p>
            <a:pPr algn="ctr"/>
            <a:r>
              <a:rPr lang="en-US" altLang="ko-KR" sz="20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OPERATION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vehicle </a:t>
            </a:r>
          </a:p>
          <a:p>
            <a:pPr algn="ctr"/>
            <a:r>
              <a:rPr lang="en-US" altLang="ko-KR" sz="20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(including lift)?</a:t>
            </a:r>
          </a:p>
        </p:txBody>
      </p:sp>
      <p:sp>
        <p:nvSpPr>
          <p:cNvPr id="68" name="speed"/>
          <p:cNvSpPr txBox="1">
            <a:spLocks noChangeArrowheads="1"/>
          </p:cNvSpPr>
          <p:nvPr/>
        </p:nvSpPr>
        <p:spPr bwMode="auto">
          <a:xfrm>
            <a:off x="4317877" y="1519731"/>
            <a:ext cx="1241777" cy="33855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2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Fatality?</a:t>
            </a:r>
          </a:p>
        </p:txBody>
      </p:sp>
      <p:sp>
        <p:nvSpPr>
          <p:cNvPr id="80" name="speed"/>
          <p:cNvSpPr txBox="1">
            <a:spLocks noChangeArrowheads="1"/>
          </p:cNvSpPr>
          <p:nvPr/>
        </p:nvSpPr>
        <p:spPr bwMode="auto">
          <a:xfrm>
            <a:off x="4300361" y="2894464"/>
            <a:ext cx="1241777" cy="12311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Bodily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injury w/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 smtClean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medical away?</a:t>
            </a:r>
            <a:endParaRPr lang="en-US" altLang="ko-KR" b="1" dirty="0">
              <a:solidFill>
                <a:schemeClr val="bg1">
                  <a:lumMod val="95000"/>
                </a:schemeClr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1" name="speed"/>
          <p:cNvSpPr txBox="1">
            <a:spLocks noChangeArrowheads="1"/>
          </p:cNvSpPr>
          <p:nvPr/>
        </p:nvSpPr>
        <p:spPr bwMode="auto">
          <a:xfrm>
            <a:off x="4327414" y="4921536"/>
            <a:ext cx="1219985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Disabling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damage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w/tow?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7100" y="1231900"/>
            <a:ext cx="5207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04A7B"/>
                </a:solidFill>
              </a:rPr>
              <a:t>2.</a:t>
            </a: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r>
              <a:rPr lang="en-US" sz="2400" dirty="0">
                <a:solidFill>
                  <a:srgbClr val="604A7B"/>
                </a:solidFill>
              </a:rPr>
              <a:t>3.</a:t>
            </a: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endParaRPr lang="en-US" sz="2400" dirty="0">
              <a:solidFill>
                <a:srgbClr val="604A7B"/>
              </a:solidFill>
            </a:endParaRPr>
          </a:p>
          <a:p>
            <a:r>
              <a:rPr lang="en-US" sz="2400" dirty="0">
                <a:solidFill>
                  <a:srgbClr val="604A7B"/>
                </a:solidFill>
              </a:rPr>
              <a:t>4.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" y="1231900"/>
            <a:ext cx="419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290967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val 66"/>
          <p:cNvSpPr/>
          <p:nvPr/>
        </p:nvSpPr>
        <p:spPr>
          <a:xfrm>
            <a:off x="5130801" y="2412058"/>
            <a:ext cx="1401702" cy="141111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84666" y="1211500"/>
            <a:ext cx="1937927" cy="1987018"/>
          </a:xfrm>
          <a:prstGeom prst="ellipse">
            <a:avLst/>
          </a:prstGeom>
          <a:solidFill>
            <a:srgbClr val="31859C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solidFill>
                <a:schemeClr val="accent3"/>
              </a:solidFill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7356267" y="1071700"/>
            <a:ext cx="1065118" cy="1065116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15" name="타원 60"/>
          <p:cNvSpPr/>
          <p:nvPr/>
        </p:nvSpPr>
        <p:spPr>
          <a:xfrm>
            <a:off x="2953927" y="903111"/>
            <a:ext cx="1232370" cy="1241778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타원 60"/>
          <p:cNvSpPr/>
          <p:nvPr/>
        </p:nvSpPr>
        <p:spPr>
          <a:xfrm>
            <a:off x="2916297" y="4459111"/>
            <a:ext cx="1364074" cy="1307629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타원 60"/>
          <p:cNvSpPr/>
          <p:nvPr/>
        </p:nvSpPr>
        <p:spPr>
          <a:xfrm>
            <a:off x="2925703" y="2540000"/>
            <a:ext cx="1373482" cy="1335851"/>
          </a:xfrm>
          <a:prstGeom prst="ellipse">
            <a:avLst/>
          </a:prstGeom>
          <a:solidFill>
            <a:srgbClr val="31859C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Work through the thresholds</a:t>
            </a:r>
          </a:p>
        </p:txBody>
      </p:sp>
      <p:sp>
        <p:nvSpPr>
          <p:cNvPr id="64" name="Rectangle 3"/>
          <p:cNvSpPr txBox="1">
            <a:spLocks noChangeArrowheads="1"/>
          </p:cNvSpPr>
          <p:nvPr/>
        </p:nvSpPr>
        <p:spPr bwMode="auto">
          <a:xfrm>
            <a:off x="222583" y="1413128"/>
            <a:ext cx="166510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  <a:scene3d>
              <a:camera prst="orthographicFront"/>
              <a:lightRig rig="threePt" dir="t"/>
            </a:scene3d>
            <a:sp3d/>
          </a:bodyPr>
          <a:lstStyle>
            <a:defPPr>
              <a:defRPr lang="ko-KR"/>
            </a:defPPr>
            <a:lvl1pPr algn="just" fontAlgn="auto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 kumimoji="0" sz="1400">
                <a:solidFill>
                  <a:prstClr val="black">
                    <a:lumMod val="85000"/>
                    <a:lumOff val="15000"/>
                  </a:prstClr>
                </a:solidFill>
                <a:latin typeface="Microsoft Sans Serif" pitchFamily="34" charset="0"/>
                <a:ea typeface="Yoon 윤고딕 550_TT" pitchFamily="18" charset="-127"/>
                <a:cs typeface="Microsoft Sans Serif" pitchFamily="34" charset="0"/>
              </a:defRPr>
            </a:lvl1pPr>
          </a:lstStyle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Is the event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associated 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with the </a:t>
            </a:r>
          </a:p>
          <a:p>
            <a:pPr algn="ctr"/>
            <a:r>
              <a:rPr lang="en-US" altLang="ko-KR" sz="1600" b="1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OPERATION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the vehicle </a:t>
            </a:r>
          </a:p>
          <a:p>
            <a:pPr algn="ctr"/>
            <a:r>
              <a:rPr lang="en-US" altLang="ko-KR" sz="1600" dirty="0"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(including lift)?</a:t>
            </a:r>
          </a:p>
        </p:txBody>
      </p:sp>
      <p:sp>
        <p:nvSpPr>
          <p:cNvPr id="65" name="speed"/>
          <p:cNvSpPr txBox="1">
            <a:spLocks noChangeArrowheads="1"/>
          </p:cNvSpPr>
          <p:nvPr/>
        </p:nvSpPr>
        <p:spPr bwMode="auto">
          <a:xfrm>
            <a:off x="1801781" y="178942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68" name="speed"/>
          <p:cNvSpPr txBox="1">
            <a:spLocks noChangeArrowheads="1"/>
          </p:cNvSpPr>
          <p:nvPr/>
        </p:nvSpPr>
        <p:spPr bwMode="auto">
          <a:xfrm>
            <a:off x="2984377" y="1341931"/>
            <a:ext cx="1241777" cy="30777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Fatalit</a:t>
            </a:r>
            <a:r>
              <a:rPr lang="en-US" altLang="ko-KR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y?</a:t>
            </a:r>
          </a:p>
        </p:txBody>
      </p:sp>
      <p:sp>
        <p:nvSpPr>
          <p:cNvPr id="69" name="speed"/>
          <p:cNvSpPr txBox="1">
            <a:spLocks noChangeArrowheads="1"/>
          </p:cNvSpPr>
          <p:nvPr/>
        </p:nvSpPr>
        <p:spPr bwMode="auto">
          <a:xfrm>
            <a:off x="3967367" y="1433827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2" name="speed"/>
          <p:cNvSpPr txBox="1">
            <a:spLocks noChangeArrowheads="1"/>
          </p:cNvSpPr>
          <p:nvPr/>
        </p:nvSpPr>
        <p:spPr bwMode="auto">
          <a:xfrm>
            <a:off x="7370739" y="1364073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sp>
        <p:nvSpPr>
          <p:cNvPr id="80" name="speed"/>
          <p:cNvSpPr txBox="1">
            <a:spLocks noChangeArrowheads="1"/>
          </p:cNvSpPr>
          <p:nvPr/>
        </p:nvSpPr>
        <p:spPr bwMode="auto">
          <a:xfrm>
            <a:off x="2999785" y="2633061"/>
            <a:ext cx="1241777" cy="116955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9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Bodily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9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injury w/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900" b="1" dirty="0" smtClean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medical away?</a:t>
            </a:r>
            <a:endParaRPr lang="en-US" altLang="ko-KR" sz="1900" b="1" dirty="0">
              <a:solidFill>
                <a:schemeClr val="bg1">
                  <a:lumMod val="95000"/>
                </a:schemeClr>
              </a:solidFill>
              <a:latin typeface="Franklin Gothic Medium" charset="0"/>
              <a:ea typeface="Franklin Gothic Medium" charset="0"/>
              <a:cs typeface="Franklin Gothic Medium" charset="0"/>
            </a:endParaRPr>
          </a:p>
        </p:txBody>
      </p:sp>
      <p:sp>
        <p:nvSpPr>
          <p:cNvPr id="81" name="speed"/>
          <p:cNvSpPr txBox="1">
            <a:spLocks noChangeArrowheads="1"/>
          </p:cNvSpPr>
          <p:nvPr/>
        </p:nvSpPr>
        <p:spPr bwMode="auto">
          <a:xfrm>
            <a:off x="2995272" y="4677741"/>
            <a:ext cx="1219985" cy="92333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Disabling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damage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2000" b="1" dirty="0">
                <a:solidFill>
                  <a:schemeClr val="bg1">
                    <a:lumMod val="95000"/>
                  </a:schemeClr>
                </a:solidFill>
                <a:latin typeface="Franklin Gothic Medium" charset="0"/>
                <a:ea typeface="Franklin Gothic Medium" charset="0"/>
                <a:cs typeface="Franklin Gothic Medium" charset="0"/>
              </a:rPr>
              <a:t>w/tow?</a:t>
            </a:r>
          </a:p>
        </p:txBody>
      </p:sp>
      <p:sp>
        <p:nvSpPr>
          <p:cNvPr id="103" name="speed"/>
          <p:cNvSpPr txBox="1">
            <a:spLocks noChangeArrowheads="1"/>
          </p:cNvSpPr>
          <p:nvPr/>
        </p:nvSpPr>
        <p:spPr bwMode="auto">
          <a:xfrm>
            <a:off x="674777" y="323064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105" name="직선 연결선 52"/>
          <p:cNvCxnSpPr/>
          <p:nvPr/>
        </p:nvCxnSpPr>
        <p:spPr>
          <a:xfrm>
            <a:off x="1063038" y="3490148"/>
            <a:ext cx="0" cy="338667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speed"/>
          <p:cNvSpPr txBox="1">
            <a:spLocks noChangeArrowheads="1"/>
          </p:cNvSpPr>
          <p:nvPr/>
        </p:nvSpPr>
        <p:spPr bwMode="auto">
          <a:xfrm>
            <a:off x="188148" y="3900454"/>
            <a:ext cx="1768592" cy="43088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chemeClr val="accent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prohibited</a:t>
            </a:r>
          </a:p>
        </p:txBody>
      </p:sp>
      <p:cxnSp>
        <p:nvCxnSpPr>
          <p:cNvPr id="120" name="직선 연결선 52"/>
          <p:cNvCxnSpPr/>
          <p:nvPr/>
        </p:nvCxnSpPr>
        <p:spPr>
          <a:xfrm flipV="1">
            <a:off x="2502370" y="1627481"/>
            <a:ext cx="310445" cy="159926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speed"/>
          <p:cNvSpPr txBox="1">
            <a:spLocks noChangeArrowheads="1"/>
          </p:cNvSpPr>
          <p:nvPr/>
        </p:nvSpPr>
        <p:spPr bwMode="auto">
          <a:xfrm>
            <a:off x="4072732" y="306318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cxnSp>
        <p:nvCxnSpPr>
          <p:cNvPr id="141" name="직선 연결선 52"/>
          <p:cNvCxnSpPr/>
          <p:nvPr/>
        </p:nvCxnSpPr>
        <p:spPr>
          <a:xfrm>
            <a:off x="4666073" y="3151481"/>
            <a:ext cx="432741" cy="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직선 연결선 52"/>
          <p:cNvCxnSpPr/>
          <p:nvPr/>
        </p:nvCxnSpPr>
        <p:spPr>
          <a:xfrm>
            <a:off x="4722519" y="5230519"/>
            <a:ext cx="340547" cy="1884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speed"/>
          <p:cNvSpPr txBox="1">
            <a:spLocks noChangeArrowheads="1"/>
          </p:cNvSpPr>
          <p:nvPr/>
        </p:nvSpPr>
        <p:spPr bwMode="auto">
          <a:xfrm>
            <a:off x="5128915" y="2546980"/>
            <a:ext cx="1352787" cy="114072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Can you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discount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 employee’s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actions?</a:t>
            </a:r>
          </a:p>
        </p:txBody>
      </p:sp>
      <p:sp>
        <p:nvSpPr>
          <p:cNvPr id="184" name="Oval 183"/>
          <p:cNvSpPr/>
          <p:nvPr/>
        </p:nvSpPr>
        <p:spPr>
          <a:xfrm>
            <a:off x="5175957" y="4413956"/>
            <a:ext cx="1401702" cy="1411110"/>
          </a:xfrm>
          <a:prstGeom prst="ellipse">
            <a:avLst/>
          </a:prstGeom>
          <a:solidFill>
            <a:srgbClr val="E46C0A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1" name="직선 연결선 52"/>
          <p:cNvCxnSpPr/>
          <p:nvPr/>
        </p:nvCxnSpPr>
        <p:spPr>
          <a:xfrm flipV="1">
            <a:off x="5562186" y="1550379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peed"/>
          <p:cNvSpPr txBox="1">
            <a:spLocks noChangeArrowheads="1"/>
          </p:cNvSpPr>
          <p:nvPr/>
        </p:nvSpPr>
        <p:spPr bwMode="auto">
          <a:xfrm>
            <a:off x="3150807" y="2100679"/>
            <a:ext cx="833595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sp>
        <p:nvSpPr>
          <p:cNvPr id="43" name="speed"/>
          <p:cNvSpPr txBox="1">
            <a:spLocks noChangeArrowheads="1"/>
          </p:cNvSpPr>
          <p:nvPr/>
        </p:nvSpPr>
        <p:spPr bwMode="auto">
          <a:xfrm>
            <a:off x="3255191" y="3861805"/>
            <a:ext cx="649559" cy="22128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44" name="직선 연결선 52"/>
          <p:cNvCxnSpPr/>
          <p:nvPr/>
        </p:nvCxnSpPr>
        <p:spPr>
          <a:xfrm>
            <a:off x="3579971" y="4083087"/>
            <a:ext cx="4251" cy="328987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peed"/>
          <p:cNvSpPr txBox="1">
            <a:spLocks noChangeArrowheads="1"/>
          </p:cNvSpPr>
          <p:nvPr/>
        </p:nvSpPr>
        <p:spPr bwMode="auto">
          <a:xfrm>
            <a:off x="6306051" y="3057548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49" name="직선 연결선 52"/>
          <p:cNvCxnSpPr/>
          <p:nvPr/>
        </p:nvCxnSpPr>
        <p:spPr>
          <a:xfrm>
            <a:off x="6876813" y="3160889"/>
            <a:ext cx="432741" cy="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peed"/>
          <p:cNvSpPr txBox="1">
            <a:spLocks noChangeArrowheads="1"/>
          </p:cNvSpPr>
          <p:nvPr/>
        </p:nvSpPr>
        <p:spPr bwMode="auto">
          <a:xfrm>
            <a:off x="6345563" y="5110244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sp>
        <p:nvSpPr>
          <p:cNvPr id="63" name="speed"/>
          <p:cNvSpPr txBox="1">
            <a:spLocks noChangeArrowheads="1"/>
          </p:cNvSpPr>
          <p:nvPr/>
        </p:nvSpPr>
        <p:spPr bwMode="auto">
          <a:xfrm>
            <a:off x="5236407" y="4560487"/>
            <a:ext cx="1270000" cy="110799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Can you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discount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 employee’s </a:t>
            </a:r>
          </a:p>
          <a:p>
            <a:pPr algn="ctr">
              <a:buClr>
                <a:prstClr val="white"/>
              </a:buCl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Medium"/>
                <a:ea typeface="Tahoma" pitchFamily="34" charset="0"/>
                <a:cs typeface="Franklin Gothic Medium"/>
              </a:rPr>
              <a:t>actions?</a:t>
            </a:r>
          </a:p>
        </p:txBody>
      </p:sp>
      <p:sp>
        <p:nvSpPr>
          <p:cNvPr id="61" name="speed"/>
          <p:cNvSpPr txBox="1">
            <a:spLocks noChangeArrowheads="1"/>
          </p:cNvSpPr>
          <p:nvPr/>
        </p:nvSpPr>
        <p:spPr bwMode="auto">
          <a:xfrm>
            <a:off x="2333038" y="6278083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66" name="speed"/>
          <p:cNvSpPr txBox="1">
            <a:spLocks noChangeArrowheads="1"/>
          </p:cNvSpPr>
          <p:nvPr/>
        </p:nvSpPr>
        <p:spPr bwMode="auto">
          <a:xfrm>
            <a:off x="3241005" y="5787437"/>
            <a:ext cx="6825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</a:p>
        </p:txBody>
      </p:sp>
      <p:cxnSp>
        <p:nvCxnSpPr>
          <p:cNvPr id="52" name="직선 연결선 52"/>
          <p:cNvCxnSpPr/>
          <p:nvPr/>
        </p:nvCxnSpPr>
        <p:spPr>
          <a:xfrm>
            <a:off x="3572444" y="2316374"/>
            <a:ext cx="3800" cy="23900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peed"/>
          <p:cNvSpPr txBox="1">
            <a:spLocks noChangeArrowheads="1"/>
          </p:cNvSpPr>
          <p:nvPr/>
        </p:nvSpPr>
        <p:spPr bwMode="auto">
          <a:xfrm>
            <a:off x="4065209" y="5097071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1" name="speed"/>
          <p:cNvSpPr txBox="1">
            <a:spLocks noChangeArrowheads="1"/>
          </p:cNvSpPr>
          <p:nvPr/>
        </p:nvSpPr>
        <p:spPr bwMode="auto">
          <a:xfrm>
            <a:off x="5459385" y="586095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  <p:sp>
        <p:nvSpPr>
          <p:cNvPr id="73" name="Oval 72"/>
          <p:cNvSpPr/>
          <p:nvPr/>
        </p:nvSpPr>
        <p:spPr>
          <a:xfrm>
            <a:off x="7358149" y="2644620"/>
            <a:ext cx="1065118" cy="1065116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4" name="speed"/>
          <p:cNvSpPr txBox="1">
            <a:spLocks noChangeArrowheads="1"/>
          </p:cNvSpPr>
          <p:nvPr/>
        </p:nvSpPr>
        <p:spPr bwMode="auto">
          <a:xfrm>
            <a:off x="7372620" y="2993437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cxnSp>
        <p:nvCxnSpPr>
          <p:cNvPr id="75" name="직선 연결선 52"/>
          <p:cNvCxnSpPr/>
          <p:nvPr/>
        </p:nvCxnSpPr>
        <p:spPr>
          <a:xfrm flipV="1">
            <a:off x="4679771" y="1561668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직선 연결선 52"/>
          <p:cNvCxnSpPr/>
          <p:nvPr/>
        </p:nvCxnSpPr>
        <p:spPr>
          <a:xfrm flipV="1">
            <a:off x="6448364" y="1561667"/>
            <a:ext cx="703674" cy="188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52"/>
          <p:cNvCxnSpPr/>
          <p:nvPr/>
        </p:nvCxnSpPr>
        <p:spPr>
          <a:xfrm>
            <a:off x="3563039" y="6022892"/>
            <a:ext cx="3800" cy="239002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52"/>
          <p:cNvCxnSpPr/>
          <p:nvPr/>
        </p:nvCxnSpPr>
        <p:spPr>
          <a:xfrm>
            <a:off x="5879630" y="6048963"/>
            <a:ext cx="3312" cy="261851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speed"/>
          <p:cNvSpPr txBox="1">
            <a:spLocks noChangeArrowheads="1"/>
          </p:cNvSpPr>
          <p:nvPr/>
        </p:nvSpPr>
        <p:spPr bwMode="auto">
          <a:xfrm>
            <a:off x="4771438" y="6270559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82" name="Oval 81"/>
          <p:cNvSpPr/>
          <p:nvPr/>
        </p:nvSpPr>
        <p:spPr>
          <a:xfrm>
            <a:off x="7360031" y="4694296"/>
            <a:ext cx="1059599" cy="1025408"/>
          </a:xfrm>
          <a:prstGeom prst="ellipse">
            <a:avLst/>
          </a:prstGeom>
          <a:solidFill>
            <a:srgbClr val="7CBE3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4" name="speed"/>
          <p:cNvSpPr txBox="1">
            <a:spLocks noChangeArrowheads="1"/>
          </p:cNvSpPr>
          <p:nvPr/>
        </p:nvSpPr>
        <p:spPr bwMode="auto">
          <a:xfrm>
            <a:off x="7402723" y="5027319"/>
            <a:ext cx="1034815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2400" b="1" dirty="0">
                <a:solidFill>
                  <a:schemeClr val="accent2"/>
                </a:solidFill>
                <a:latin typeface="+mn-lt"/>
                <a:ea typeface="Tahoma" pitchFamily="34" charset="0"/>
                <a:cs typeface="Tahoma" pitchFamily="34" charset="0"/>
              </a:rPr>
              <a:t>TEST</a:t>
            </a:r>
          </a:p>
        </p:txBody>
      </p:sp>
      <p:cxnSp>
        <p:nvCxnSpPr>
          <p:cNvPr id="85" name="직선 연결선 52"/>
          <p:cNvCxnSpPr/>
          <p:nvPr/>
        </p:nvCxnSpPr>
        <p:spPr>
          <a:xfrm>
            <a:off x="6916325" y="5232400"/>
            <a:ext cx="432741" cy="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52"/>
          <p:cNvCxnSpPr>
            <a:stCxn id="121" idx="2"/>
            <a:endCxn id="119" idx="0"/>
          </p:cNvCxnSpPr>
          <p:nvPr/>
        </p:nvCxnSpPr>
        <p:spPr>
          <a:xfrm>
            <a:off x="5852388" y="4018056"/>
            <a:ext cx="2783" cy="128310"/>
          </a:xfrm>
          <a:prstGeom prst="line">
            <a:avLst/>
          </a:prstGeom>
          <a:ln>
            <a:solidFill>
              <a:srgbClr val="20235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speed"/>
          <p:cNvSpPr txBox="1">
            <a:spLocks noChangeArrowheads="1"/>
          </p:cNvSpPr>
          <p:nvPr/>
        </p:nvSpPr>
        <p:spPr bwMode="auto">
          <a:xfrm>
            <a:off x="4651023" y="4146366"/>
            <a:ext cx="2408296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C0504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FTA test prohibited</a:t>
            </a:r>
          </a:p>
        </p:txBody>
      </p:sp>
      <p:sp>
        <p:nvSpPr>
          <p:cNvPr id="121" name="speed"/>
          <p:cNvSpPr txBox="1">
            <a:spLocks noChangeArrowheads="1"/>
          </p:cNvSpPr>
          <p:nvPr/>
        </p:nvSpPr>
        <p:spPr bwMode="auto">
          <a:xfrm>
            <a:off x="5451859" y="3802612"/>
            <a:ext cx="801058" cy="215444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buClr>
                <a:prstClr val="white"/>
              </a:buClr>
              <a:defRPr/>
            </a:pPr>
            <a:r>
              <a:rPr lang="en-US" altLang="ko-KR" sz="1400" b="1" dirty="0">
                <a:solidFill>
                  <a:srgbClr val="31859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42125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70628" y="302457"/>
            <a:ext cx="8785224" cy="41983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Scenario #5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2362200"/>
            <a:ext cx="8699500" cy="3476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/>
              <a:t>Operator loses consciousness while at the wheel.  Bus veers into oncoming traffic and hits a car head-on, killing the driver of the car.</a:t>
            </a:r>
          </a:p>
          <a:p>
            <a:pPr algn="just">
              <a:lnSpc>
                <a:spcPct val="130000"/>
              </a:lnSpc>
            </a:pPr>
            <a:endParaRPr lang="en-US" sz="800" dirty="0"/>
          </a:p>
          <a:p>
            <a:pPr algn="just">
              <a:lnSpc>
                <a:spcPct val="130000"/>
              </a:lnSpc>
            </a:pPr>
            <a:r>
              <a:rPr lang="en-US" sz="2200" dirty="0"/>
              <a:t> Law enforcement is administering a breath alcohol test when your </a:t>
            </a:r>
          </a:p>
          <a:p>
            <a:pPr algn="just">
              <a:lnSpc>
                <a:spcPct val="130000"/>
              </a:lnSpc>
            </a:pPr>
            <a:r>
              <a:rPr lang="en-US" sz="2200" dirty="0"/>
              <a:t> supervisor arrives.  Operator is taken into custody.  Supervisor is given </a:t>
            </a:r>
          </a:p>
          <a:p>
            <a:pPr algn="just">
              <a:lnSpc>
                <a:spcPct val="130000"/>
              </a:lnSpc>
            </a:pPr>
            <a:r>
              <a:rPr lang="en-US" sz="2200" dirty="0"/>
              <a:t> very little information other than the fact that the operator is being </a:t>
            </a:r>
          </a:p>
          <a:p>
            <a:pPr algn="just">
              <a:lnSpc>
                <a:spcPct val="130000"/>
              </a:lnSpc>
            </a:pPr>
            <a:r>
              <a:rPr lang="en-US" sz="2200" dirty="0"/>
              <a:t> arrested for DUI. </a:t>
            </a:r>
          </a:p>
          <a:p>
            <a:pPr algn="just">
              <a:lnSpc>
                <a:spcPct val="130000"/>
              </a:lnSpc>
            </a:pP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What are your responsibilities as an FTA covered employer? </a:t>
            </a:r>
          </a:p>
        </p:txBody>
      </p:sp>
      <p:sp>
        <p:nvSpPr>
          <p:cNvPr id="11" name="타원 47"/>
          <p:cNvSpPr/>
          <p:nvPr/>
        </p:nvSpPr>
        <p:spPr>
          <a:xfrm>
            <a:off x="3740224" y="1015955"/>
            <a:ext cx="1352786" cy="132644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56435" y="1218995"/>
            <a:ext cx="920363" cy="92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6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3"/>
          </p:nvPr>
        </p:nvSpPr>
        <p:spPr>
          <a:xfrm>
            <a:off x="4270963" y="3611985"/>
            <a:ext cx="4873037" cy="882293"/>
          </a:xfrm>
        </p:spPr>
        <p:txBody>
          <a:bodyPr/>
          <a:lstStyle/>
          <a:p>
            <a:r>
              <a:rPr lang="en-US" altLang="ko-KR" sz="3000" dirty="0"/>
              <a:t>Wrap-Up</a:t>
            </a:r>
          </a:p>
          <a:p>
            <a:r>
              <a:rPr lang="en-US" altLang="ko-KR" sz="2400" b="0" dirty="0"/>
              <a:t>Best Practices and Resources</a:t>
            </a: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5"/>
          </p:nvPr>
        </p:nvSpPr>
        <p:spPr>
          <a:xfrm>
            <a:off x="4408184" y="2553402"/>
            <a:ext cx="1597307" cy="846386"/>
          </a:xfrm>
        </p:spPr>
        <p:txBody>
          <a:bodyPr/>
          <a:lstStyle/>
          <a:p>
            <a:r>
              <a:rPr lang="en-US" altLang="ko-KR" dirty="0"/>
              <a:t>07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F74E-B4A5-4AC5-9208-5754DED0CF49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3598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Topic introduction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423323" y="5446777"/>
            <a:ext cx="2919101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>
            <a:off x="3142637" y="5699514"/>
            <a:ext cx="1341165" cy="5747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>
            <a:off x="2333228" y="6066852"/>
            <a:ext cx="724297" cy="273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630" y="1326445"/>
            <a:ext cx="85795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400" dirty="0"/>
              <a:t>Origin and intent of the regulation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400" dirty="0"/>
              <a:t>49 CFR Part 655.4 &amp; 655.44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/>
              <a:t>Establishment of accident definition/testing thresholds</a:t>
            </a:r>
          </a:p>
          <a:p>
            <a:pPr marL="342900" indent="-342900" algn="just">
              <a:buFont typeface="Arial"/>
              <a:buChar char="•"/>
            </a:pPr>
            <a:r>
              <a:rPr lang="en-US" sz="2400" dirty="0"/>
              <a:t>Rule strives to: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400" dirty="0"/>
              <a:t>Protect the safety of the traveling public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400" dirty="0"/>
              <a:t>Acknowledge employee rights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400" dirty="0"/>
              <a:t>Limit burdensome (unnecessary) testing</a:t>
            </a:r>
          </a:p>
        </p:txBody>
      </p:sp>
    </p:spTree>
    <p:extLst>
      <p:ext uri="{BB962C8B-B14F-4D97-AF65-F5344CB8AC3E}">
        <p14:creationId xmlns:p14="http://schemas.microsoft.com/office/powerpoint/2010/main" val="6581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70628" y="302457"/>
            <a:ext cx="8785224" cy="41983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Best Practices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3666084" y="5860705"/>
            <a:ext cx="2919101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880764" y="5953514"/>
            <a:ext cx="1395828" cy="5747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>
            <a:off x="206963" y="6180667"/>
            <a:ext cx="725555" cy="310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964" y="2611496"/>
            <a:ext cx="8822736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en-US" sz="2200" dirty="0"/>
              <a:t>Implement an initial and refresher training program for decision-makers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Error correction training as needed</a:t>
            </a:r>
          </a:p>
          <a:p>
            <a:pPr lvl="1" algn="just"/>
            <a:endParaRPr lang="en-US" sz="2200" dirty="0"/>
          </a:p>
          <a:p>
            <a:pPr marL="342900" indent="-342900" algn="just">
              <a:buFont typeface="Arial"/>
              <a:buChar char="•"/>
            </a:pPr>
            <a:r>
              <a:rPr lang="en-US" sz="2200" dirty="0"/>
              <a:t>Create a post-accident “kit” that includes: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Decision and documentation form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Testing notification form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Blank CCFs and collection cups</a:t>
            </a:r>
          </a:p>
          <a:p>
            <a:pPr marL="800100" lvl="1" indent="-342900" algn="just">
              <a:buFont typeface="Arial"/>
              <a:buChar char="•"/>
            </a:pPr>
            <a:r>
              <a:rPr lang="en-US" sz="2200" dirty="0"/>
              <a:t>List of testing locations/mobile contacts (particularly for after-hours)</a:t>
            </a:r>
          </a:p>
        </p:txBody>
      </p:sp>
      <p:sp>
        <p:nvSpPr>
          <p:cNvPr id="11" name="타원 47"/>
          <p:cNvSpPr/>
          <p:nvPr/>
        </p:nvSpPr>
        <p:spPr>
          <a:xfrm>
            <a:off x="3783659" y="1185334"/>
            <a:ext cx="1352786" cy="132644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6" name="Picture 5" descr="bw-classroom-api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584" y="1381334"/>
            <a:ext cx="903111" cy="903111"/>
          </a:xfrm>
          <a:prstGeom prst="rect">
            <a:avLst/>
          </a:prstGeom>
        </p:spPr>
      </p:pic>
      <p:sp>
        <p:nvSpPr>
          <p:cNvPr id="13" name="타원 47"/>
          <p:cNvSpPr/>
          <p:nvPr/>
        </p:nvSpPr>
        <p:spPr>
          <a:xfrm>
            <a:off x="2194747" y="1185334"/>
            <a:ext cx="1352786" cy="132644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7" name="Picture 6" descr="briefcase-icon-63874.png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75" y="1256827"/>
            <a:ext cx="1106312" cy="1106312"/>
          </a:xfrm>
          <a:prstGeom prst="rect">
            <a:avLst/>
          </a:prstGeom>
        </p:spPr>
      </p:pic>
      <p:sp>
        <p:nvSpPr>
          <p:cNvPr id="15" name="타원 47"/>
          <p:cNvSpPr/>
          <p:nvPr/>
        </p:nvSpPr>
        <p:spPr>
          <a:xfrm>
            <a:off x="5372571" y="1185334"/>
            <a:ext cx="1352786" cy="132644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9" name="Picture 8" descr="74af29e4a58ef5b90a184d5264d47342.png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278" y="1317035"/>
            <a:ext cx="645573" cy="103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70628" y="302457"/>
            <a:ext cx="8785224" cy="41983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Common misconceptions/errors to address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3666084" y="5860705"/>
            <a:ext cx="2919101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880764" y="5953514"/>
            <a:ext cx="1395828" cy="5747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>
            <a:off x="206963" y="6180667"/>
            <a:ext cx="725555" cy="310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664" y="1252596"/>
            <a:ext cx="888623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/>
              <a:t>           Testing should be performed just to be “on the safe side”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           Decision-maker doesn’t feel they have the authority to discount an </a:t>
            </a:r>
          </a:p>
          <a:p>
            <a:pPr algn="just"/>
            <a:r>
              <a:rPr lang="en-US" sz="2200" dirty="0"/>
              <a:t>           operator’s actions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           Confusion with FMCSA regulation which requires the issuance of a </a:t>
            </a:r>
          </a:p>
          <a:p>
            <a:pPr algn="just"/>
            <a:r>
              <a:rPr lang="en-US" sz="2200" dirty="0"/>
              <a:t>           citation to test an employee after a non-fatal event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           Bus must be moving for an “accident” to take place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            Agency has a zero tolerance policy so we test “no matter what”</a:t>
            </a:r>
          </a:p>
        </p:txBody>
      </p:sp>
      <p:pic>
        <p:nvPicPr>
          <p:cNvPr id="2" name="Picture 1" descr="wrong-symbol-clipart-best-183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7" y="1206500"/>
            <a:ext cx="583068" cy="516578"/>
          </a:xfrm>
          <a:prstGeom prst="rect">
            <a:avLst/>
          </a:prstGeom>
        </p:spPr>
      </p:pic>
      <p:pic>
        <p:nvPicPr>
          <p:cNvPr id="14" name="Picture 13" descr="wrong-symbol-clipart-best-183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1981200"/>
            <a:ext cx="583068" cy="516578"/>
          </a:xfrm>
          <a:prstGeom prst="rect">
            <a:avLst/>
          </a:prstGeom>
        </p:spPr>
      </p:pic>
      <p:pic>
        <p:nvPicPr>
          <p:cNvPr id="16" name="Picture 15" descr="wrong-symbol-clipart-best-183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7" y="2879473"/>
            <a:ext cx="583068" cy="516578"/>
          </a:xfrm>
          <a:prstGeom prst="rect">
            <a:avLst/>
          </a:prstGeom>
        </p:spPr>
      </p:pic>
      <p:pic>
        <p:nvPicPr>
          <p:cNvPr id="17" name="Picture 16" descr="wrong-symbol-clipart-best-183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7" y="3756008"/>
            <a:ext cx="583068" cy="516578"/>
          </a:xfrm>
          <a:prstGeom prst="rect">
            <a:avLst/>
          </a:prstGeom>
        </p:spPr>
      </p:pic>
      <p:pic>
        <p:nvPicPr>
          <p:cNvPr id="18" name="Picture 17" descr="wrong-symbol-clipart-best-1835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0" y="4446004"/>
            <a:ext cx="583068" cy="51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3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70628" y="302457"/>
            <a:ext cx="8785224" cy="41983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Resources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3666084" y="5860705"/>
            <a:ext cx="2919101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880764" y="5953514"/>
            <a:ext cx="1395828" cy="5747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>
            <a:off x="206963" y="6180667"/>
            <a:ext cx="725555" cy="310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900" y="2374900"/>
            <a:ext cx="7874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/>
              <a:t>USDOT Transportation Safety Institute </a:t>
            </a:r>
          </a:p>
          <a:p>
            <a:pPr marL="1257300" lvl="2" indent="-342900">
              <a:buFont typeface="Arial"/>
              <a:buChar char="•"/>
            </a:pPr>
            <a:r>
              <a:rPr lang="en-US" sz="2200" i="1" dirty="0"/>
              <a:t>Reasonable Suspicion and Post Accident Seminar</a:t>
            </a:r>
          </a:p>
          <a:p>
            <a:pPr marL="1257300" lvl="2" indent="-342900">
              <a:buFont typeface="Arial"/>
              <a:buChar char="•"/>
            </a:pPr>
            <a:r>
              <a:rPr lang="en-US" sz="2200" dirty="0"/>
              <a:t>Geared toward supervisory personnel</a:t>
            </a:r>
          </a:p>
          <a:p>
            <a:pPr marL="1257300" lvl="2" indent="-342900">
              <a:buFont typeface="Arial"/>
              <a:buChar char="•"/>
            </a:pPr>
            <a:r>
              <a:rPr lang="en-US" sz="2200" dirty="0"/>
              <a:t>FTA funded. Materials fee = 30.00</a:t>
            </a:r>
          </a:p>
          <a:p>
            <a:pPr marL="1714500" lvl="3" indent="-342900">
              <a:buFont typeface="Arial"/>
              <a:buChar char="•"/>
            </a:pPr>
            <a:r>
              <a:rPr lang="en-US" sz="2200" dirty="0">
                <a:hlinkClick r:id="rId3"/>
              </a:rPr>
              <a:t>https://tsi-dot.csod.com</a:t>
            </a:r>
            <a:endParaRPr lang="en-US" sz="2200" dirty="0"/>
          </a:p>
          <a:p>
            <a:endParaRPr lang="en-US" sz="800" dirty="0"/>
          </a:p>
          <a:p>
            <a:endParaRPr lang="en-US" sz="2200" dirty="0"/>
          </a:p>
          <a:p>
            <a:pPr marL="342900" indent="-342900">
              <a:buFont typeface="Arial"/>
              <a:buChar char="•"/>
            </a:pPr>
            <a:r>
              <a:rPr lang="en-US" sz="2200" dirty="0"/>
              <a:t>Brief FDOT/CUTR post-accident video available on YouTube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>
                <a:hlinkClick r:id="rId4"/>
              </a:rPr>
              <a:t>https://www.youtube.com/watch?v=b5l89gD2sy0</a:t>
            </a:r>
            <a:endParaRPr lang="en-US" sz="2200" dirty="0"/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bw-classroom-api.png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96" y="1094553"/>
            <a:ext cx="903111" cy="903111"/>
          </a:xfrm>
          <a:prstGeom prst="rect">
            <a:avLst/>
          </a:prstGeom>
        </p:spPr>
      </p:pic>
      <p:sp>
        <p:nvSpPr>
          <p:cNvPr id="13" name="타원 47"/>
          <p:cNvSpPr/>
          <p:nvPr/>
        </p:nvSpPr>
        <p:spPr>
          <a:xfrm>
            <a:off x="3817996" y="927101"/>
            <a:ext cx="1352786" cy="1326445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2" name="Picture 1" descr="new-icon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80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1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quarter" idx="13"/>
          </p:nvPr>
        </p:nvSpPr>
        <p:spPr>
          <a:xfrm>
            <a:off x="1894389" y="3193312"/>
            <a:ext cx="5662111" cy="2788388"/>
          </a:xfrm>
        </p:spPr>
        <p:txBody>
          <a:bodyPr/>
          <a:lstStyle/>
          <a:p>
            <a:pPr lvl="0"/>
            <a:r>
              <a:rPr lang="en-US" altLang="ko-KR" b="0" dirty="0">
                <a:latin typeface="Calibri"/>
                <a:cs typeface="Calibri"/>
              </a:rPr>
              <a:t>Diana Byrnes, CSAPA</a:t>
            </a:r>
          </a:p>
          <a:p>
            <a:pPr lvl="0"/>
            <a:endParaRPr lang="en-US" altLang="ko-KR" sz="1200" b="0" dirty="0">
              <a:latin typeface="Calibri"/>
              <a:cs typeface="Calibri"/>
              <a:hlinkClick r:id="rId2"/>
            </a:endParaRPr>
          </a:p>
          <a:p>
            <a:pPr lvl="0"/>
            <a:r>
              <a:rPr lang="en-US" altLang="ko-KR" b="0" dirty="0">
                <a:latin typeface="Calibri"/>
                <a:cs typeface="Calibri"/>
                <a:hlinkClick r:id="rId2"/>
              </a:rPr>
              <a:t>byrnes@cutr.usf.edu</a:t>
            </a:r>
            <a:endParaRPr lang="en-US" altLang="ko-KR" b="0" dirty="0">
              <a:latin typeface="Calibri"/>
              <a:cs typeface="Calibri"/>
            </a:endParaRPr>
          </a:p>
          <a:p>
            <a:pPr lvl="0"/>
            <a:endParaRPr lang="en-US" altLang="ko-KR" b="0" dirty="0">
              <a:latin typeface="Calibri"/>
              <a:cs typeface="Calibri"/>
              <a:hlinkClick r:id="rId3"/>
            </a:endParaRPr>
          </a:p>
          <a:p>
            <a:pPr lvl="0"/>
            <a:r>
              <a:rPr lang="en-US" altLang="ko-KR" b="0" dirty="0">
                <a:latin typeface="Calibri"/>
                <a:cs typeface="Calibri"/>
                <a:hlinkClick r:id="rId3"/>
              </a:rPr>
              <a:t>http://sam.cutr.usf.edu</a:t>
            </a:r>
            <a:endParaRPr lang="en-US" altLang="ko-KR" b="0" dirty="0">
              <a:latin typeface="Calibri"/>
              <a:cs typeface="Calibri"/>
            </a:endParaRPr>
          </a:p>
          <a:p>
            <a:pPr lvl="0"/>
            <a:endParaRPr lang="en-US" altLang="ko-KR" dirty="0"/>
          </a:p>
          <a:p>
            <a:pPr lvl="0"/>
            <a:endParaRPr lang="en-US" altLang="ko-KR" dirty="0"/>
          </a:p>
          <a:p>
            <a:pPr lvl="0"/>
            <a:endParaRPr lang="ko-KR" altLang="en-US" dirty="0"/>
          </a:p>
        </p:txBody>
      </p:sp>
      <p:sp>
        <p:nvSpPr>
          <p:cNvPr id="7" name="타원 47"/>
          <p:cNvSpPr/>
          <p:nvPr/>
        </p:nvSpPr>
        <p:spPr>
          <a:xfrm>
            <a:off x="1689100" y="3924300"/>
            <a:ext cx="927100" cy="881946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pic>
        <p:nvPicPr>
          <p:cNvPr id="3" name="Picture 2" descr="emai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1" y="4137024"/>
            <a:ext cx="596900" cy="447675"/>
          </a:xfrm>
          <a:prstGeom prst="rect">
            <a:avLst/>
          </a:prstGeom>
        </p:spPr>
      </p:pic>
      <p:pic>
        <p:nvPicPr>
          <p:cNvPr id="11" name="Picture 10" descr="transparent-mouse-cursor-icon_25627.pn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61497" flipH="1">
            <a:off x="1742063" y="5166650"/>
            <a:ext cx="816661" cy="718622"/>
          </a:xfrm>
          <a:prstGeom prst="rect">
            <a:avLst/>
          </a:prstGeom>
        </p:spPr>
      </p:pic>
      <p:sp>
        <p:nvSpPr>
          <p:cNvPr id="12" name="타원 47"/>
          <p:cNvSpPr/>
          <p:nvPr/>
        </p:nvSpPr>
        <p:spPr>
          <a:xfrm>
            <a:off x="1727200" y="5067300"/>
            <a:ext cx="889000" cy="8636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74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xfrm>
            <a:off x="188796" y="349494"/>
            <a:ext cx="8785224" cy="419836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Establishing thresholds</a:t>
            </a:r>
          </a:p>
        </p:txBody>
      </p:sp>
      <p:sp>
        <p:nvSpPr>
          <p:cNvPr id="52" name="오각형 51"/>
          <p:cNvSpPr/>
          <p:nvPr/>
        </p:nvSpPr>
        <p:spPr>
          <a:xfrm rot="5400000">
            <a:off x="5488848" y="3128341"/>
            <a:ext cx="4450543" cy="508093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오각형 52"/>
          <p:cNvSpPr/>
          <p:nvPr/>
        </p:nvSpPr>
        <p:spPr>
          <a:xfrm rot="5400000">
            <a:off x="6223926" y="4023343"/>
            <a:ext cx="2980391" cy="508095"/>
          </a:xfrm>
          <a:prstGeom prst="homePlate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오각형 53"/>
          <p:cNvSpPr/>
          <p:nvPr/>
        </p:nvSpPr>
        <p:spPr>
          <a:xfrm rot="5400000">
            <a:off x="6843888" y="4971820"/>
            <a:ext cx="1730963" cy="517405"/>
          </a:xfrm>
          <a:prstGeom prst="homePlat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4335961" y="1653077"/>
            <a:ext cx="3058399" cy="489378"/>
            <a:chOff x="300183" y="2471236"/>
            <a:chExt cx="3058399" cy="489378"/>
          </a:xfrm>
        </p:grpSpPr>
        <p:sp>
          <p:nvSpPr>
            <p:cNvPr id="50" name="Rectangle 3"/>
            <p:cNvSpPr txBox="1">
              <a:spLocks noChangeArrowheads="1"/>
            </p:cNvSpPr>
            <p:nvPr/>
          </p:nvSpPr>
          <p:spPr bwMode="auto">
            <a:xfrm>
              <a:off x="300183" y="2471236"/>
              <a:ext cx="3030178" cy="22570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r" eaLnBrk="1" hangingPunct="1">
                <a:lnSpc>
                  <a:spcPct val="90000"/>
                </a:lnSpc>
                <a:defRPr/>
              </a:pPr>
              <a:r>
                <a:rPr lang="en-US" altLang="ko-KR" sz="1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Fatality</a:t>
              </a:r>
            </a:p>
          </p:txBody>
        </p:sp>
        <p:sp>
          <p:nvSpPr>
            <p:cNvPr id="51" name="Rectangle 3"/>
            <p:cNvSpPr txBox="1">
              <a:spLocks noChangeArrowheads="1"/>
            </p:cNvSpPr>
            <p:nvPr/>
          </p:nvSpPr>
          <p:spPr bwMode="auto">
            <a:xfrm>
              <a:off x="409500" y="2745170"/>
              <a:ext cx="2949082" cy="215444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r">
                <a:defRPr/>
              </a:pPr>
              <a:r>
                <a:rPr lang="en-US" sz="1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Loss of any human life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2963334" y="4613861"/>
            <a:ext cx="4374584" cy="773203"/>
            <a:chOff x="-846666" y="5681672"/>
            <a:chExt cx="4374584" cy="594018"/>
          </a:xfrm>
        </p:grpSpPr>
        <p:sp>
          <p:nvSpPr>
            <p:cNvPr id="60" name="Rectangle 3"/>
            <p:cNvSpPr txBox="1">
              <a:spLocks noChangeArrowheads="1"/>
            </p:cNvSpPr>
            <p:nvPr/>
          </p:nvSpPr>
          <p:spPr bwMode="auto">
            <a:xfrm>
              <a:off x="431887" y="5681672"/>
              <a:ext cx="3030178" cy="17339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r" eaLnBrk="1" hangingPunct="1">
                <a:lnSpc>
                  <a:spcPct val="90000"/>
                </a:lnSpc>
                <a:defRPr/>
              </a:pPr>
              <a:r>
                <a:rPr lang="en-US" altLang="ko-KR" sz="1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Disabling Damage</a:t>
              </a:r>
            </a:p>
          </p:txBody>
        </p:sp>
        <p:sp>
          <p:nvSpPr>
            <p:cNvPr id="61" name="Rectangle 3"/>
            <p:cNvSpPr txBox="1">
              <a:spLocks noChangeArrowheads="1"/>
            </p:cNvSpPr>
            <p:nvPr/>
          </p:nvSpPr>
          <p:spPr bwMode="auto">
            <a:xfrm>
              <a:off x="-846666" y="5911555"/>
              <a:ext cx="4374584" cy="36413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r">
                <a:defRPr/>
              </a:pPr>
              <a:r>
                <a:rPr lang="en-US" sz="1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One or more vehicles were so badly damaged </a:t>
              </a:r>
            </a:p>
            <a:p>
              <a:pPr marL="0" indent="0" algn="r">
                <a:defRPr/>
              </a:pPr>
              <a:r>
                <a:rPr lang="en-US" sz="1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that they had to be towed away from the scene</a:t>
              </a: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3386667" y="3034539"/>
            <a:ext cx="3988879" cy="790487"/>
            <a:chOff x="-43670" y="5125980"/>
            <a:chExt cx="3345809" cy="459827"/>
          </a:xfrm>
        </p:grpSpPr>
        <p:sp>
          <p:nvSpPr>
            <p:cNvPr id="64" name="Rectangle 3"/>
            <p:cNvSpPr txBox="1">
              <a:spLocks noChangeArrowheads="1"/>
            </p:cNvSpPr>
            <p:nvPr/>
          </p:nvSpPr>
          <p:spPr bwMode="auto">
            <a:xfrm>
              <a:off x="271961" y="5125980"/>
              <a:ext cx="3030178" cy="13129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charset="-127"/>
                  <a:ea typeface="굴림" charset="-127"/>
                </a:defRPr>
              </a:lvl9pPr>
            </a:lstStyle>
            <a:p>
              <a:pPr algn="r" eaLnBrk="1" hangingPunct="1">
                <a:lnSpc>
                  <a:spcPct val="90000"/>
                </a:lnSpc>
                <a:defRPr/>
              </a:pPr>
              <a:r>
                <a:rPr lang="en-US" altLang="ko-KR" sz="1600" b="1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Bodily Injury</a:t>
              </a:r>
            </a:p>
          </p:txBody>
        </p:sp>
        <p:sp>
          <p:nvSpPr>
            <p:cNvPr id="65" name="Rectangle 3"/>
            <p:cNvSpPr txBox="1">
              <a:spLocks noChangeArrowheads="1"/>
            </p:cNvSpPr>
            <p:nvPr/>
          </p:nvSpPr>
          <p:spPr bwMode="auto">
            <a:xfrm>
              <a:off x="-43670" y="5310095"/>
              <a:ext cx="3345809" cy="275712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  <a:scene3d>
                <a:camera prst="orthographicFront"/>
                <a:lightRig rig="threePt" dir="t"/>
              </a:scene3d>
              <a:sp3d/>
            </a:bodyPr>
            <a:lstStyle>
              <a:lvl1pPr marL="342900" indent="-342900" eaLnBrk="0" hangingPunct="0">
                <a:spcBef>
                  <a:spcPct val="20000"/>
                </a:spcBef>
                <a:buFont typeface="Arial" charset="0"/>
                <a:buNone/>
                <a:defRPr lang="en-US" altLang="ko-KR" sz="2000" dirty="0" smtClean="0">
                  <a:latin typeface="Microsoft Sans Serif" pitchFamily="34" charset="0"/>
                  <a:ea typeface="+mj-ea"/>
                  <a:cs typeface="Microsoft Sans Serif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latin typeface="+mn-lt"/>
                  <a:ea typeface="+mn-ea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latin typeface="+mn-lt"/>
                  <a:ea typeface="+mn-ea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latin typeface="+mn-lt"/>
                  <a:ea typeface="+mn-ea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latin typeface="+mn-lt"/>
                  <a:ea typeface="+mn-ea"/>
                </a:defRPr>
              </a:lvl5pPr>
              <a:lvl6pPr marL="25146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6pPr>
              <a:lvl7pPr marL="29718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7pPr>
              <a:lvl8pPr marL="34290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8pPr>
              <a:lvl9pPr marL="3886200" indent="-228600">
                <a:spcBef>
                  <a:spcPct val="20000"/>
                </a:spcBef>
                <a:buFont typeface="Arial" pitchFamily="34" charset="0"/>
                <a:buChar char="•"/>
                <a:defRPr sz="2000">
                  <a:latin typeface="+mn-lt"/>
                  <a:ea typeface="+mn-ea"/>
                </a:defRPr>
              </a:lvl9pPr>
            </a:lstStyle>
            <a:p>
              <a:pPr marL="0" indent="0" algn="r">
                <a:defRPr/>
              </a:pPr>
              <a:r>
                <a:rPr lang="en-US" sz="1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One or more persons suffered injuries that</a:t>
              </a:r>
            </a:p>
            <a:p>
              <a:pPr marL="0" indent="0" algn="r">
                <a:defRPr/>
              </a:pPr>
              <a:r>
                <a:rPr lang="en-US" sz="1400" dirty="0">
                  <a:latin typeface="Tahoma" pitchFamily="34" charset="0"/>
                  <a:ea typeface="Tahoma" pitchFamily="34" charset="0"/>
                  <a:cs typeface="Tahoma" pitchFamily="34" charset="0"/>
                </a:rPr>
                <a:t>could not be treated at the scene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60137" y="1646296"/>
            <a:ext cx="701642" cy="7016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49728" y="3038593"/>
            <a:ext cx="678381" cy="767811"/>
          </a:xfrm>
          <a:prstGeom prst="rect">
            <a:avLst/>
          </a:prstGeom>
        </p:spPr>
      </p:pic>
      <p:pic>
        <p:nvPicPr>
          <p:cNvPr id="30" name="Picture 29" descr="tow truck.png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0370" y="4647259"/>
            <a:ext cx="878418" cy="846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36" y="1091256"/>
            <a:ext cx="539326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crafters of the original rule needed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 establish a standard by which we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can measure the severity of an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event/accident that would warrant </a:t>
            </a:r>
          </a:p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testing.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(More detail will follow)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477926" y="5794963"/>
            <a:ext cx="4524963" cy="1"/>
          </a:xfrm>
          <a:prstGeom prst="line">
            <a:avLst/>
          </a:prstGeom>
          <a:ln w="57150" cmpd="sng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10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텍스트 개체 틀 13"/>
          <p:cNvSpPr>
            <a:spLocks noGrp="1"/>
          </p:cNvSpPr>
          <p:nvPr>
            <p:ph type="body" sz="quarter" idx="13"/>
          </p:nvPr>
        </p:nvSpPr>
        <p:spPr>
          <a:xfrm>
            <a:off x="4270963" y="3611985"/>
            <a:ext cx="4873037" cy="423193"/>
          </a:xfrm>
        </p:spPr>
        <p:txBody>
          <a:bodyPr/>
          <a:lstStyle/>
          <a:p>
            <a:r>
              <a:rPr lang="en-US" altLang="ko-KR" sz="3000" dirty="0"/>
              <a:t>Definition of an accident</a:t>
            </a:r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5"/>
          </p:nvPr>
        </p:nvSpPr>
        <p:spPr>
          <a:xfrm>
            <a:off x="4408184" y="2553402"/>
            <a:ext cx="1597307" cy="846386"/>
          </a:xfrm>
        </p:spPr>
        <p:txBody>
          <a:bodyPr/>
          <a:lstStyle/>
          <a:p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8F74E-B4A5-4AC5-9208-5754DED0CF4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562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FTA’s definition of an accident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3311398" y="5738520"/>
            <a:ext cx="3262366" cy="803586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 flipH="1">
            <a:off x="2257777" y="6115188"/>
            <a:ext cx="997186" cy="4319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6373" y="1288814"/>
            <a:ext cx="874888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49 CFR Part 655.4 (regulatory definitions section)</a:t>
            </a:r>
          </a:p>
          <a:p>
            <a:pPr algn="just"/>
            <a:endParaRPr lang="en-US" sz="2000" b="1" dirty="0"/>
          </a:p>
          <a:p>
            <a:pPr algn="just"/>
            <a:r>
              <a:rPr lang="en-US" b="1" u="sng" dirty="0"/>
              <a:t>Accident</a:t>
            </a:r>
            <a:r>
              <a:rPr lang="en-US" dirty="0"/>
              <a:t> means an occurrence associated with the operation of a vehicle if as a </a:t>
            </a:r>
            <a:r>
              <a:rPr lang="en-US" dirty="0" smtClean="0"/>
              <a:t>result:</a:t>
            </a:r>
            <a:endParaRPr lang="en-US" dirty="0"/>
          </a:p>
          <a:p>
            <a:pPr algn="just"/>
            <a:endParaRPr lang="en-US" sz="1100" dirty="0"/>
          </a:p>
          <a:p>
            <a:pPr algn="just"/>
            <a:r>
              <a:rPr lang="en-US" b="1" dirty="0"/>
              <a:t>(1) </a:t>
            </a:r>
            <a:r>
              <a:rPr lang="en-US" dirty="0"/>
              <a:t>An individual dies; </a:t>
            </a:r>
            <a:r>
              <a:rPr lang="en-US" b="1" dirty="0"/>
              <a:t>or</a:t>
            </a:r>
          </a:p>
          <a:p>
            <a:pPr algn="just"/>
            <a:r>
              <a:rPr lang="en-US" b="1" dirty="0"/>
              <a:t>(2) </a:t>
            </a:r>
            <a:r>
              <a:rPr lang="en-US" dirty="0"/>
              <a:t>An individual suffers bodily injury and immediately receives medical treatment away </a:t>
            </a:r>
          </a:p>
          <a:p>
            <a:pPr algn="just"/>
            <a:r>
              <a:rPr lang="en-US" dirty="0"/>
              <a:t>from the scene of the accident; </a:t>
            </a:r>
            <a:r>
              <a:rPr lang="en-US" b="1" dirty="0"/>
              <a:t>or</a:t>
            </a:r>
          </a:p>
          <a:p>
            <a:pPr algn="just"/>
            <a:r>
              <a:rPr lang="en-US" b="1" dirty="0"/>
              <a:t>(3) </a:t>
            </a:r>
            <a:r>
              <a:rPr lang="en-US" dirty="0"/>
              <a:t>With respect to an occurrence in which the mass transit vehicle involved is a bus, electric bus, van or automobile, one or more vehicles (including non FTA-funded vehicles) incurs </a:t>
            </a:r>
          </a:p>
          <a:p>
            <a:pPr algn="just"/>
            <a:r>
              <a:rPr lang="en-US" dirty="0"/>
              <a:t>disabling damage as the result of the occurrence and such vehicles are transported away </a:t>
            </a:r>
          </a:p>
          <a:p>
            <a:pPr algn="just"/>
            <a:r>
              <a:rPr lang="en-US" dirty="0"/>
              <a:t>from the scene by a tow-truck or other vehicle; </a:t>
            </a:r>
            <a:r>
              <a:rPr lang="en-US" b="1" dirty="0"/>
              <a:t>or</a:t>
            </a:r>
          </a:p>
          <a:p>
            <a:r>
              <a:rPr lang="en-US" b="1" dirty="0"/>
              <a:t>(4) </a:t>
            </a:r>
            <a:r>
              <a:rPr lang="en-US" dirty="0"/>
              <a:t>With respect to an occurrence in which the public transportation vehicle is a rail car, </a:t>
            </a:r>
          </a:p>
          <a:p>
            <a:r>
              <a:rPr lang="en-US" dirty="0"/>
              <a:t>trolley car, trolley bus or vessel, the public transportation vehicle is removed from </a:t>
            </a:r>
          </a:p>
          <a:p>
            <a:r>
              <a:rPr lang="en-US" dirty="0"/>
              <a:t>operation</a:t>
            </a:r>
          </a:p>
        </p:txBody>
      </p:sp>
    </p:spTree>
    <p:extLst>
      <p:ext uri="{BB962C8B-B14F-4D97-AF65-F5344CB8AC3E}">
        <p14:creationId xmlns:p14="http://schemas.microsoft.com/office/powerpoint/2010/main" val="185666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Definition key words</a:t>
            </a:r>
            <a:endParaRPr lang="ko-KR" altLang="en-US" dirty="0"/>
          </a:p>
        </p:txBody>
      </p:sp>
      <p:pic>
        <p:nvPicPr>
          <p:cNvPr id="45" name="그림 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 t="35970" r="31163" b="43014"/>
          <a:stretch/>
        </p:blipFill>
        <p:spPr>
          <a:xfrm>
            <a:off x="423323" y="5446777"/>
            <a:ext cx="2919101" cy="719033"/>
          </a:xfrm>
          <a:prstGeom prst="rect">
            <a:avLst/>
          </a:prstGeom>
        </p:spPr>
      </p:pic>
      <p:pic>
        <p:nvPicPr>
          <p:cNvPr id="51" name="그림 5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9" t="58965" r="23721" b="24235"/>
          <a:stretch/>
        </p:blipFill>
        <p:spPr>
          <a:xfrm>
            <a:off x="3142637" y="5699514"/>
            <a:ext cx="1341165" cy="574785"/>
          </a:xfrm>
          <a:prstGeom prst="rect">
            <a:avLst/>
          </a:prstGeom>
        </p:spPr>
      </p:pic>
      <p:pic>
        <p:nvPicPr>
          <p:cNvPr id="52" name="그림 5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2" t="67771" r="58800" b="24235"/>
          <a:stretch/>
        </p:blipFill>
        <p:spPr>
          <a:xfrm>
            <a:off x="2333228" y="6066852"/>
            <a:ext cx="724297" cy="273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113" y="1157110"/>
            <a:ext cx="8795924" cy="375487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n>
                  <a:solidFill>
                    <a:srgbClr val="FFC000"/>
                  </a:solidFill>
                </a:ln>
                <a:solidFill>
                  <a:srgbClr val="7D0D21"/>
                </a:solidFill>
              </a:rPr>
              <a:t>Key Words:</a:t>
            </a:r>
          </a:p>
          <a:p>
            <a:pPr algn="just"/>
            <a:endParaRPr lang="en-US" sz="1100" b="1" u="sng" dirty="0"/>
          </a:p>
          <a:p>
            <a:pPr algn="just"/>
            <a:r>
              <a:rPr lang="en-US" dirty="0"/>
              <a:t>Accident means an occurrence associated with the </a:t>
            </a:r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rgbClr val="7D0D21"/>
                </a:solidFill>
              </a:rPr>
              <a:t>operation of a vehicle (this includes the  lift) </a:t>
            </a:r>
            <a:r>
              <a:rPr lang="en-US" dirty="0"/>
              <a:t>if as a </a:t>
            </a:r>
            <a:r>
              <a:rPr lang="en-US" dirty="0" smtClean="0"/>
              <a:t>result:</a:t>
            </a:r>
            <a:endParaRPr lang="en-US" dirty="0"/>
          </a:p>
          <a:p>
            <a:pPr algn="just"/>
            <a:endParaRPr lang="en-US" sz="1100" dirty="0"/>
          </a:p>
          <a:p>
            <a:pPr algn="just"/>
            <a:r>
              <a:rPr lang="en-US" b="1" dirty="0"/>
              <a:t>(1) </a:t>
            </a:r>
            <a:r>
              <a:rPr lang="en-US" dirty="0"/>
              <a:t>An individual dies; </a:t>
            </a:r>
            <a:r>
              <a:rPr lang="en-US" b="1" dirty="0"/>
              <a:t>or</a:t>
            </a:r>
          </a:p>
          <a:p>
            <a:pPr algn="just"/>
            <a:r>
              <a:rPr lang="en-US" b="1" dirty="0"/>
              <a:t>(2) </a:t>
            </a:r>
            <a:r>
              <a:rPr lang="en-US" dirty="0"/>
              <a:t>An individual suffers </a:t>
            </a:r>
            <a:r>
              <a:rPr lang="en-US" b="1" dirty="0">
                <a:ln>
                  <a:solidFill>
                    <a:srgbClr val="FFC000"/>
                  </a:solidFill>
                </a:ln>
                <a:solidFill>
                  <a:srgbClr val="800000"/>
                </a:solidFill>
              </a:rPr>
              <a:t>bodily injury and</a:t>
            </a:r>
            <a:r>
              <a:rPr lang="en-US" dirty="0"/>
              <a:t> </a:t>
            </a:r>
            <a:r>
              <a:rPr lang="en-US" b="1" dirty="0">
                <a:ln>
                  <a:solidFill>
                    <a:srgbClr val="FFC000"/>
                  </a:solidFill>
                </a:ln>
                <a:solidFill>
                  <a:srgbClr val="7D0D21"/>
                </a:solidFill>
              </a:rPr>
              <a:t>immediately receives medical treatment away </a:t>
            </a:r>
          </a:p>
          <a:p>
            <a:pPr algn="just"/>
            <a:r>
              <a:rPr lang="en-US" b="1" dirty="0">
                <a:ln>
                  <a:solidFill>
                    <a:srgbClr val="FFC000"/>
                  </a:solidFill>
                </a:ln>
                <a:solidFill>
                  <a:srgbClr val="7D0D21"/>
                </a:solidFill>
              </a:rPr>
              <a:t>from the scene of the accident</a:t>
            </a:r>
            <a:r>
              <a:rPr lang="en-US" dirty="0"/>
              <a:t>; </a:t>
            </a:r>
            <a:r>
              <a:rPr lang="en-US" b="1" dirty="0"/>
              <a:t>or</a:t>
            </a:r>
          </a:p>
          <a:p>
            <a:pPr algn="just"/>
            <a:r>
              <a:rPr lang="en-US" b="1" dirty="0"/>
              <a:t>(3) </a:t>
            </a:r>
            <a:r>
              <a:rPr lang="en-US" dirty="0"/>
              <a:t>With respect to an occurrence in which the mass transit vehicle involved is a bus, electric bus, van or automobile, one or more vehicles (including non FTA-funded vehicles) incurs </a:t>
            </a:r>
          </a:p>
          <a:p>
            <a:pPr algn="just"/>
            <a:r>
              <a:rPr lang="en-US" b="1" dirty="0">
                <a:ln>
                  <a:solidFill>
                    <a:srgbClr val="FFC000"/>
                  </a:solidFill>
                </a:ln>
                <a:solidFill>
                  <a:srgbClr val="7D0D21"/>
                </a:solidFill>
              </a:rPr>
              <a:t>disabling damage </a:t>
            </a:r>
            <a:r>
              <a:rPr lang="en-US" dirty="0"/>
              <a:t>as the result of the occurrence and such vehicles are transported away </a:t>
            </a:r>
          </a:p>
          <a:p>
            <a:pPr algn="just"/>
            <a:r>
              <a:rPr lang="en-US" dirty="0"/>
              <a:t>from the scene by a tow-truck or other vehicle; </a:t>
            </a:r>
            <a:r>
              <a:rPr lang="en-US" b="1" dirty="0"/>
              <a:t>or</a:t>
            </a:r>
          </a:p>
          <a:p>
            <a:r>
              <a:rPr lang="en-US" b="1" dirty="0"/>
              <a:t>(4) </a:t>
            </a:r>
            <a:r>
              <a:rPr lang="en-US" dirty="0"/>
              <a:t>With respect to an occurrence in which the public transportation vehicle is a rail car, </a:t>
            </a:r>
          </a:p>
          <a:p>
            <a:r>
              <a:rPr lang="en-US" dirty="0"/>
              <a:t>trolley car, trolley bus or vessel, the public transportation vehicle is removed from operation</a:t>
            </a:r>
          </a:p>
        </p:txBody>
      </p:sp>
    </p:spTree>
    <p:extLst>
      <p:ext uri="{BB962C8B-B14F-4D97-AF65-F5344CB8AC3E}">
        <p14:creationId xmlns:p14="http://schemas.microsoft.com/office/powerpoint/2010/main" val="41783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19 at 1.34.27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87" y="2921946"/>
            <a:ext cx="3396526" cy="2315496"/>
          </a:xfrm>
          <a:prstGeom prst="rect">
            <a:avLst/>
          </a:prstGeom>
          <a:ln w="38100" cap="sq">
            <a:solidFill>
              <a:srgbClr val="7CBE3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텍스트 개체 틀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spcBef>
                <a:spcPct val="0"/>
              </a:spcBef>
            </a:pPr>
            <a:r>
              <a:rPr lang="en-US" altLang="ko-KR" dirty="0"/>
              <a:t>FTA’s definition of a vehicle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389" y="919796"/>
            <a:ext cx="887053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49 CFR Part 655.4 (regulatory definitions section)</a:t>
            </a:r>
          </a:p>
          <a:p>
            <a:pPr algn="just"/>
            <a:endParaRPr lang="en-US" sz="2000" b="1" dirty="0"/>
          </a:p>
          <a:p>
            <a:pPr algn="just"/>
            <a:r>
              <a:rPr lang="en-US" sz="2200" b="1" u="sng" dirty="0"/>
              <a:t>Vehicle</a:t>
            </a:r>
            <a:r>
              <a:rPr lang="en-US" sz="2200" b="1" dirty="0"/>
              <a:t> </a:t>
            </a:r>
            <a:r>
              <a:rPr lang="en-US" sz="2200" dirty="0"/>
              <a:t>means a bus, electric bus, van, automobile, rail car, trolley car, </a:t>
            </a:r>
          </a:p>
          <a:p>
            <a:pPr algn="just"/>
            <a:r>
              <a:rPr lang="en-US" sz="2200" dirty="0"/>
              <a:t>trolley bus, or vessel. A public transportation vehicle is a vehicle used for </a:t>
            </a:r>
          </a:p>
          <a:p>
            <a:pPr algn="just"/>
            <a:r>
              <a:rPr lang="en-US" sz="2200" dirty="0"/>
              <a:t>public transportation or an ancillary vehicle which requires a CDL to operate. </a:t>
            </a:r>
          </a:p>
          <a:p>
            <a:pPr algn="just"/>
            <a:endParaRPr lang="en-US" sz="2000" dirty="0">
              <a:latin typeface="Wingdings"/>
              <a:ea typeface="Wingdings"/>
              <a:cs typeface="Wingdings"/>
            </a:endParaRPr>
          </a:p>
          <a:p>
            <a:pPr algn="just"/>
            <a:endParaRPr lang="en-US" sz="2000" dirty="0">
              <a:latin typeface="Wingdings"/>
              <a:ea typeface="Wingdings"/>
              <a:cs typeface="Wingdings"/>
            </a:endParaRPr>
          </a:p>
          <a:p>
            <a:pPr algn="just"/>
            <a:r>
              <a:rPr lang="en-US" sz="2000" dirty="0">
                <a:latin typeface="Wingdings"/>
                <a:ea typeface="Wingdings"/>
                <a:cs typeface="Wingdings"/>
              </a:rPr>
              <a:t>          </a:t>
            </a:r>
          </a:p>
          <a:p>
            <a:pPr algn="just"/>
            <a:r>
              <a:rPr lang="en-US" sz="2000" dirty="0">
                <a:solidFill>
                  <a:srgbClr val="FF6600"/>
                </a:solidFill>
                <a:latin typeface="Wingdings"/>
                <a:ea typeface="Wingdings"/>
                <a:cs typeface="Wingdings"/>
              </a:rPr>
              <a:t>			</a:t>
            </a:r>
          </a:p>
          <a:p>
            <a:pPr algn="just"/>
            <a:r>
              <a:rPr lang="en-US" sz="2000" dirty="0">
                <a:solidFill>
                  <a:srgbClr val="FF6600"/>
                </a:solidFill>
                <a:latin typeface="Wingdings"/>
                <a:ea typeface="Wingdings"/>
                <a:cs typeface="Wingdings"/>
                <a:sym typeface="Wingdings"/>
              </a:rPr>
              <a:t>		  </a:t>
            </a:r>
            <a:r>
              <a:rPr lang="en-US" sz="2800" dirty="0">
                <a:solidFill>
                  <a:srgbClr val="FF66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endParaRPr lang="en-US" sz="2800" dirty="0">
              <a:solidFill>
                <a:srgbClr val="FF6600"/>
              </a:solidFill>
            </a:endParaRPr>
          </a:p>
        </p:txBody>
      </p:sp>
      <p:pic>
        <p:nvPicPr>
          <p:cNvPr id="3" name="Picture 2" descr="clearwater-jolley-troll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443" y="2921945"/>
            <a:ext cx="3712410" cy="2315495"/>
          </a:xfrm>
          <a:prstGeom prst="rect">
            <a:avLst/>
          </a:prstGeom>
          <a:ln w="38100" cap="sq">
            <a:solidFill>
              <a:schemeClr val="accent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27037" y="5432389"/>
            <a:ext cx="3640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 of a “tourist trolley” bus</a:t>
            </a:r>
          </a:p>
          <a:p>
            <a:r>
              <a:rPr lang="en-US" sz="2000" dirty="0"/>
              <a:t>Clearwater, Florida (PSTA)</a:t>
            </a:r>
            <a:r>
              <a:rPr lang="en-US" sz="2000" dirty="0">
                <a:latin typeface="Wingdings"/>
                <a:ea typeface="Wingdings"/>
                <a:cs typeface="Wingdings"/>
              </a:rPr>
              <a:t>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54587" y="5432389"/>
            <a:ext cx="3611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Example of a trolleybus</a:t>
            </a:r>
          </a:p>
          <a:p>
            <a:r>
              <a:rPr lang="en-US" sz="2000" dirty="0"/>
              <a:t>Boston, Massachusetts (MBTA)</a:t>
            </a:r>
          </a:p>
        </p:txBody>
      </p:sp>
    </p:spTree>
    <p:extLst>
      <p:ext uri="{BB962C8B-B14F-4D97-AF65-F5344CB8AC3E}">
        <p14:creationId xmlns:p14="http://schemas.microsoft.com/office/powerpoint/2010/main" val="192710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fd21cc7fd1b31ed62cae277bc67716787d7172"/>
</p:tagLst>
</file>

<file path=ppt/theme/theme1.xml><?xml version="1.0" encoding="utf-8"?>
<a:theme xmlns:a="http://schemas.openxmlformats.org/drawingml/2006/main" name="Office 테마">
  <a:themeElements>
    <a:clrScheme name="사용자 지정 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C0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테마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6400</TotalTime>
  <Words>2431</Words>
  <Application>Microsoft Office PowerPoint</Application>
  <PresentationFormat>On-screen Show (4:3)</PresentationFormat>
  <Paragraphs>632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맑은 고딕</vt:lpstr>
      <vt:lpstr>Arial</vt:lpstr>
      <vt:lpstr>Calibri</vt:lpstr>
      <vt:lpstr>Calibri Light</vt:lpstr>
      <vt:lpstr>Franklin Gothic Medium</vt:lpstr>
      <vt:lpstr>Tahoma</vt:lpstr>
      <vt:lpstr>Wingdings</vt:lpstr>
      <vt:lpstr>Office 테마</vt:lpstr>
      <vt:lpstr>PowerPoint Presentation</vt:lpstr>
      <vt:lpstr>01. Topic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Dragonpill</dc:creator>
  <cp:lastModifiedBy>DeCoste, Lori (Volpe)</cp:lastModifiedBy>
  <cp:revision>281</cp:revision>
  <cp:lastPrinted>2019-03-18T11:04:39Z</cp:lastPrinted>
  <dcterms:created xsi:type="dcterms:W3CDTF">2014-05-15T02:02:05Z</dcterms:created>
  <dcterms:modified xsi:type="dcterms:W3CDTF">2019-03-18T11:58:36Z</dcterms:modified>
</cp:coreProperties>
</file>